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5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</p:sldIdLst>
  <p:sldSz cx="12192000" cy="6858000"/>
  <p:notesSz cx="6858000" cy="9144000"/>
  <p:embeddedFontLst>
    <p:embeddedFont>
      <p:font typeface="10X10" panose="020D0604000000000000" pitchFamily="50" charset="-127"/>
      <p:regular r:id="rId37"/>
    </p:embeddedFont>
    <p:embeddedFont>
      <p:font typeface="Malgun Gothic" panose="020B0503020000020004" pitchFamily="50" charset="-127"/>
      <p:regular r:id="rId38"/>
      <p:bold r:id="rId39"/>
    </p:embeddedFont>
    <p:embeddedFont>
      <p:font typeface="10X10 Bold" panose="020D0604000000000000" pitchFamily="50" charset="-127"/>
      <p:regular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5" roundtripDataSignature="AMtx7mhb+JxoDFQqkJWV7xqLj4D27c3gG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413" autoAdjust="0"/>
    <p:restoredTop sz="89650" autoAdjust="0"/>
  </p:normalViewPr>
  <p:slideViewPr>
    <p:cSldViewPr snapToGrid="0">
      <p:cViewPr varScale="1">
        <p:scale>
          <a:sx n="103" d="100"/>
          <a:sy n="103" d="100"/>
        </p:scale>
        <p:origin x="88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customschemas.google.com/relationships/presentationmetadata" Target="meta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7.fntdata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88" name="Google Shape;8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2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25" name="Google Shape;225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2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dirty="0"/>
          </a:p>
        </p:txBody>
      </p:sp>
      <p:sp>
        <p:nvSpPr>
          <p:cNvPr id="242" name="Google Shape;242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dirty="0"/>
              <a:t>영어에서 빼놓을 수 없는 </a:t>
            </a:r>
            <a:r>
              <a:rPr lang="ko-KR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Listening</a:t>
            </a:r>
            <a:r>
              <a:rPr lang="ko-KR" sz="12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&amp; </a:t>
            </a:r>
            <a:r>
              <a:rPr lang="ko-KR" sz="12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Speaking</a:t>
            </a:r>
            <a:endParaRPr dirty="0"/>
          </a:p>
        </p:txBody>
      </p:sp>
      <p:sp>
        <p:nvSpPr>
          <p:cNvPr id="263" name="Google Shape;263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397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78" name="Google Shape;27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6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92" name="Google Shape;292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방금 보셨던 영상과 같이</a:t>
            </a:r>
            <a:r>
              <a:rPr lang="en-US" altLang="ko-KR" dirty="0"/>
              <a:t>, </a:t>
            </a:r>
            <a:r>
              <a:rPr lang="ko-KR" altLang="en-US" dirty="0"/>
              <a:t>물체인식과 손글씨인식을 거쳐 학습 결과를 저장하게 됩니다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00" name="Google Shape;300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98b73df111_2_3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첫번째 구현 기능은 물체 </a:t>
            </a:r>
            <a:r>
              <a:rPr lang="ko-KR" altLang="en-US" dirty="0" err="1"/>
              <a:t>인식부입니다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저희는 </a:t>
            </a:r>
            <a:r>
              <a:rPr lang="en-US" altLang="ko-KR" dirty="0"/>
              <a:t>TensorFlow</a:t>
            </a:r>
            <a:r>
              <a:rPr lang="ko-KR" altLang="en-US" dirty="0"/>
              <a:t>사의 이미지 식별 모델을 사용하였는데요</a:t>
            </a:r>
            <a:r>
              <a:rPr lang="en-US" altLang="ko-KR" dirty="0"/>
              <a:t>, </a:t>
            </a:r>
            <a:r>
              <a:rPr lang="ko-KR" altLang="en-US" dirty="0"/>
              <a:t>그림에서 보실 수 있듯이 실생활 속 다양한 물체들을 인식하는 모델입니다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저희는 이 점이 저희 프로젝트의 주제와 적합하다고 생각되어 사용하게 되었습니다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</p:txBody>
      </p:sp>
      <p:sp>
        <p:nvSpPr>
          <p:cNvPr id="316" name="Google Shape;316;g98b73df111_2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98b73df111_3_4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저희는 이 모델이 인식할 수 있는 약 </a:t>
            </a:r>
            <a:r>
              <a:rPr lang="en-US" altLang="ko-KR" dirty="0"/>
              <a:t>1000 </a:t>
            </a:r>
            <a:r>
              <a:rPr lang="ko-KR" altLang="en-US" dirty="0"/>
              <a:t>개의 물체 중</a:t>
            </a:r>
            <a:r>
              <a:rPr lang="en-US" altLang="ko-KR" dirty="0"/>
              <a:t>, 60</a:t>
            </a:r>
            <a:r>
              <a:rPr lang="ko-KR" altLang="en-US" dirty="0"/>
              <a:t>개를 선정하여 주제별로 정리하였습니다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또한</a:t>
            </a:r>
            <a:r>
              <a:rPr lang="en-US" altLang="ko-KR" dirty="0"/>
              <a:t>, </a:t>
            </a:r>
            <a:r>
              <a:rPr lang="ko-KR" altLang="en-US" dirty="0"/>
              <a:t>주 사용자가 </a:t>
            </a:r>
            <a:r>
              <a:rPr lang="en-US" altLang="ko-KR" dirty="0"/>
              <a:t>6~7</a:t>
            </a:r>
            <a:r>
              <a:rPr lang="ko-KR" altLang="en-US" dirty="0"/>
              <a:t>세 아동이라는 점을 고려하여 사용자 수준에 맞는 단어로 변경하였습니다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32" name="Google Shape;332;g98b73df111_3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g98b73df111_3_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이후</a:t>
            </a:r>
            <a:r>
              <a:rPr lang="en-US" altLang="ko-KR" dirty="0"/>
              <a:t>, ~~~~</a:t>
            </a:r>
            <a:r>
              <a:rPr lang="ko-KR" altLang="en-US" dirty="0"/>
              <a:t>하는 방식으로 게임을 구현하였습니다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350" name="Google Shape;350;g98b73df111_3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g98b73df111_2_1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두번째 구현 기능은 </a:t>
            </a:r>
            <a:r>
              <a:rPr lang="ko-KR" altLang="en-US" dirty="0" err="1"/>
              <a:t>손글씨</a:t>
            </a:r>
            <a:r>
              <a:rPr lang="ko-KR" altLang="en-US" dirty="0"/>
              <a:t> </a:t>
            </a:r>
            <a:r>
              <a:rPr lang="ko-KR" altLang="en-US" dirty="0" err="1"/>
              <a:t>인식부입니다</a:t>
            </a:r>
            <a:r>
              <a:rPr lang="en-US" altLang="ko-KR" dirty="0"/>
              <a:t>.</a:t>
            </a:r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 altLang="en-US" dirty="0"/>
              <a:t>저희는 사용자의 </a:t>
            </a:r>
            <a:r>
              <a:rPr lang="ko-KR" altLang="en-US" dirty="0" err="1"/>
              <a:t>손글씨를</a:t>
            </a:r>
            <a:r>
              <a:rPr lang="ko-KR" altLang="en-US" dirty="0"/>
              <a:t> 인식하기 위해 </a:t>
            </a:r>
            <a:r>
              <a:rPr lang="en-US" altLang="ko-KR" dirty="0"/>
              <a:t>Firebase </a:t>
            </a:r>
            <a:r>
              <a:rPr lang="ko-KR" altLang="en-US" dirty="0"/>
              <a:t>사의 텍스트 인식 모델을 사용하였습니다</a:t>
            </a:r>
            <a:r>
              <a:rPr lang="en-US" altLang="ko-KR" dirty="0"/>
              <a:t>.</a:t>
            </a:r>
          </a:p>
        </p:txBody>
      </p:sp>
      <p:sp>
        <p:nvSpPr>
          <p:cNvPr id="367" name="Google Shape;367;g98b73df111_2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96" name="Google Shape;96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g98b73df111_1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1" name="Google Shape;401;g98b73df111_1_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사용자가 글씨를 다 쓰고 채점 버튼을 누르게 되면</a:t>
            </a:r>
            <a:r>
              <a:rPr lang="en-US" altLang="ko-KR" dirty="0"/>
              <a:t>, </a:t>
            </a:r>
            <a:r>
              <a:rPr lang="ko-KR" altLang="en-US" dirty="0"/>
              <a:t>사용자의 </a:t>
            </a:r>
            <a:r>
              <a:rPr lang="ko-KR" altLang="en-US" dirty="0" err="1"/>
              <a:t>손글씨를</a:t>
            </a:r>
            <a:r>
              <a:rPr lang="ko-KR" altLang="en-US" dirty="0"/>
              <a:t> 비트맵으로 변환합니다</a:t>
            </a:r>
            <a:r>
              <a:rPr lang="en-US" altLang="ko-KR" dirty="0"/>
              <a:t>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변환된 이미지를 텍스트 인식 모델에 전달한 후 결과 값을 받아오면</a:t>
            </a:r>
            <a:r>
              <a:rPr lang="en-US" altLang="ko-KR" dirty="0"/>
              <a:t>, </a:t>
            </a:r>
            <a:r>
              <a:rPr lang="ko-KR" altLang="en-US" dirty="0"/>
              <a:t>정답 여부를 확인하고 결과를 출력하도록 구현하였습니다</a:t>
            </a:r>
            <a:r>
              <a:rPr lang="en-US" altLang="ko-KR" dirty="0"/>
              <a:t>.</a:t>
            </a:r>
            <a:endParaRPr dirty="0"/>
          </a:p>
        </p:txBody>
      </p:sp>
      <p:sp>
        <p:nvSpPr>
          <p:cNvPr id="402" name="Google Shape;402;g98b73df111_1_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g98b73df111_1_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4" name="Google Shape;384;g98b73df111_1_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 lang="en-US" altLang="ko-KR" dirty="0"/>
          </a:p>
        </p:txBody>
      </p:sp>
      <p:sp>
        <p:nvSpPr>
          <p:cNvPr id="385" name="Google Shape;385;g98b73df111_1_31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98b73df111_2_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19" name="Google Shape;419;g98b73df111_2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98b73df111_2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464" name="Google Shape;464;g98b73df111_2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1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구글 플레이스토어에 앱을 출시하기 위해 준비 중입니다.</a:t>
            </a:r>
            <a:endParaRPr/>
          </a:p>
        </p:txBody>
      </p:sp>
      <p:sp>
        <p:nvSpPr>
          <p:cNvPr id="482" name="Google Shape;482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1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앱 출시와 함께 물체 인식을 위한 그림책도 함께 준비 중입니다.</a:t>
            </a:r>
            <a:endParaRPr/>
          </a:p>
        </p:txBody>
      </p:sp>
      <p:sp>
        <p:nvSpPr>
          <p:cNvPr id="497" name="Google Shape;49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g97271b90b6_1_8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27" name="Google Shape;527;g97271b90b6_1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p2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시연은 기본동작, 엔딩, 설정의 순서로 진행하도록 하겠습니다.</a:t>
            </a:r>
            <a:endParaRPr/>
          </a:p>
        </p:txBody>
      </p:sp>
      <p:sp>
        <p:nvSpPr>
          <p:cNvPr id="535" name="Google Shape;535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28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53" name="Google Shape;553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29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66" name="Google Shape;56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115" name="Google Shape;115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" name="Google Shape;578;g97271b90b6_1_87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79" name="Google Shape;579;g97271b90b6_1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3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592" name="Google Shape;592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3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05" name="Google Shape;60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7" name="Google Shape;617;g97271b90b6_2_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18" name="Google Shape;618;g97271b90b6_2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2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631" name="Google Shape;631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주요 산업으로 ‘대두’</a:t>
            </a:r>
            <a:endParaRPr/>
          </a:p>
        </p:txBody>
      </p:sp>
      <p:sp>
        <p:nvSpPr>
          <p:cNvPr id="123" name="Google Shape;123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1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긍정적 여론</a:t>
            </a:r>
            <a:endParaRPr/>
          </a:p>
        </p:txBody>
      </p:sp>
      <p:sp>
        <p:nvSpPr>
          <p:cNvPr id="140" name="Google Shape;140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한 기업이 조사한 바에 따르면,</a:t>
            </a:r>
            <a:endParaRPr/>
          </a:p>
        </p:txBody>
      </p:sp>
      <p:sp>
        <p:nvSpPr>
          <p:cNvPr id="164" name="Google Shape;164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0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이러한 스마트 학습에 더해서 게이미피케이션을 활용하려고 합니다.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게이미피케이션이란 ~~~</a:t>
            </a:r>
            <a:endParaRPr/>
          </a:p>
        </p:txBody>
      </p:sp>
      <p:sp>
        <p:nvSpPr>
          <p:cNvPr id="180" name="Google Shape;180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ko-KR"/>
              <a:t>스마트 학습과 게이미피케이션을 활용하여 학습자의 능동적 참여를 유도할 수 있을 것입니다</a:t>
            </a:r>
            <a:endParaRPr/>
          </a:p>
        </p:txBody>
      </p:sp>
      <p:sp>
        <p:nvSpPr>
          <p:cNvPr id="196" name="Google Shape;196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endParaRPr/>
          </a:p>
        </p:txBody>
      </p:sp>
      <p:sp>
        <p:nvSpPr>
          <p:cNvPr id="217" name="Google Shape;217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 1">
  <p:cSld name="제목 슬라이드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97271b90b6_1_7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97271b90b6_1_56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g97271b90b6_1_56"/>
          <p:cNvSpPr>
            <a:spLocks noGrp="1"/>
          </p:cNvSpPr>
          <p:nvPr>
            <p:ph type="pic" idx="2"/>
          </p:nvPr>
        </p:nvSpPr>
        <p:spPr>
          <a:xfrm>
            <a:off x="5183188" y="987426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0" name="Google Shape;70;g97271b90b6_1_56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g97271b90b6_1_5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g97271b90b6_1_5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g97271b90b6_1_5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97271b90b6_1_63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g97271b90b6_1_63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g97271b90b6_1_63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g97271b90b6_1_63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g97271b90b6_1_63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97271b90b6_1_69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g97271b90b6_1_69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3" name="Google Shape;83;g97271b90b6_1_6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4" name="Google Shape;84;g97271b90b6_1_6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5" name="Google Shape;85;g97271b90b6_1_6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97271b90b6_1_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g97271b90b6_1_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g97271b90b6_1_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97271b90b6_1_10"/>
          <p:cNvSpPr txBox="1">
            <a:spLocks noGrp="1"/>
          </p:cNvSpPr>
          <p:nvPr>
            <p:ph type="ctrTitle"/>
          </p:nvPr>
        </p:nvSpPr>
        <p:spPr>
          <a:xfrm>
            <a:off x="914400" y="1122363"/>
            <a:ext cx="103632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g97271b90b6_1_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4" name="Google Shape;24;g97271b90b6_1_1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g97271b90b6_1_1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97271b90b6_1_1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g97271b90b6_1_16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g97271b90b6_1_1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" name="Google Shape;30;g97271b90b6_1_16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g97271b90b6_1_16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g97271b90b6_1_16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97271b90b6_1_22"/>
          <p:cNvSpPr txBox="1">
            <a:spLocks noGrp="1"/>
          </p:cNvSpPr>
          <p:nvPr>
            <p:ph type="title"/>
          </p:nvPr>
        </p:nvSpPr>
        <p:spPr>
          <a:xfrm>
            <a:off x="831851" y="1709739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g97271b90b6_1_22"/>
          <p:cNvSpPr txBox="1">
            <a:spLocks noGrp="1"/>
          </p:cNvSpPr>
          <p:nvPr>
            <p:ph type="body" idx="1"/>
          </p:nvPr>
        </p:nvSpPr>
        <p:spPr>
          <a:xfrm>
            <a:off x="831851" y="4589464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>
                <a:solidFill>
                  <a:schemeClr val="dk1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2000"/>
              <a:buNone/>
              <a:defRPr sz="2000">
                <a:solidFill>
                  <a:srgbClr val="8F8E8E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800"/>
              <a:buNone/>
              <a:defRPr sz="1800">
                <a:solidFill>
                  <a:srgbClr val="8F8E8E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F8E8E"/>
              </a:buClr>
              <a:buSzPts val="1600"/>
              <a:buNone/>
              <a:defRPr sz="1600">
                <a:solidFill>
                  <a:srgbClr val="8F8E8E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g97271b90b6_1_22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g97271b90b6_1_22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g97271b90b6_1_22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97271b90b6_1_28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g97271b90b6_1_2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g97271b90b6_1_28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3" name="Google Shape;43;g97271b90b6_1_28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g97271b90b6_1_28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5" name="Google Shape;45;g97271b90b6_1_28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97271b90b6_1_35"/>
          <p:cNvSpPr txBox="1">
            <a:spLocks noGrp="1"/>
          </p:cNvSpPr>
          <p:nvPr>
            <p:ph type="title"/>
          </p:nvPr>
        </p:nvSpPr>
        <p:spPr>
          <a:xfrm>
            <a:off x="839788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g97271b90b6_1_35"/>
          <p:cNvSpPr txBox="1">
            <a:spLocks noGrp="1"/>
          </p:cNvSpPr>
          <p:nvPr>
            <p:ph type="body" idx="1"/>
          </p:nvPr>
        </p:nvSpPr>
        <p:spPr>
          <a:xfrm>
            <a:off x="839789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9" name="Google Shape;49;g97271b90b6_1_35"/>
          <p:cNvSpPr txBox="1">
            <a:spLocks noGrp="1"/>
          </p:cNvSpPr>
          <p:nvPr>
            <p:ph type="body" idx="2"/>
          </p:nvPr>
        </p:nvSpPr>
        <p:spPr>
          <a:xfrm>
            <a:off x="839789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0" name="Google Shape;50;g97271b90b6_1_35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51" name="Google Shape;51;g97271b90b6_1_35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52" name="Google Shape;52;g97271b90b6_1_35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g97271b90b6_1_35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4" name="Google Shape;54;g97271b90b6_1_35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97271b90b6_1_44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g97271b90b6_1_44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8" name="Google Shape;58;g97271b90b6_1_44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g97271b90b6_1_44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97271b90b6_1_4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2" name="Google Shape;62;g97271b90b6_1_49"/>
          <p:cNvSpPr txBox="1">
            <a:spLocks noGrp="1"/>
          </p:cNvSpPr>
          <p:nvPr>
            <p:ph type="body" idx="1"/>
          </p:nvPr>
        </p:nvSpPr>
        <p:spPr>
          <a:xfrm>
            <a:off x="5183188" y="987426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3" name="Google Shape;63;g97271b90b6_1_4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4" name="Google Shape;64;g97271b90b6_1_49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5" name="Google Shape;65;g97271b90b6_1_49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g97271b90b6_1_49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CFEFC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g97271b90b6_1_0"/>
          <p:cNvSpPr txBox="1">
            <a:spLocks noGrp="1"/>
          </p:cNvSpPr>
          <p:nvPr>
            <p:ph type="title"/>
          </p:nvPr>
        </p:nvSpPr>
        <p:spPr>
          <a:xfrm>
            <a:off x="838200" y="365126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1" name="Google Shape;11;g97271b90b6_1_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g97271b90b6_1_0"/>
          <p:cNvSpPr txBox="1">
            <a:spLocks noGrp="1"/>
          </p:cNvSpPr>
          <p:nvPr>
            <p:ph type="dt" idx="10"/>
          </p:nvPr>
        </p:nvSpPr>
        <p:spPr>
          <a:xfrm>
            <a:off x="8382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g97271b90b6_1_0"/>
          <p:cNvSpPr txBox="1">
            <a:spLocks noGrp="1"/>
          </p:cNvSpPr>
          <p:nvPr>
            <p:ph type="ftr" idx="11"/>
          </p:nvPr>
        </p:nvSpPr>
        <p:spPr>
          <a:xfrm>
            <a:off x="4038600" y="6356351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g97271b90b6_1_0"/>
          <p:cNvSpPr txBox="1">
            <a:spLocks noGrp="1"/>
          </p:cNvSpPr>
          <p:nvPr>
            <p:ph type="sldNum" idx="12"/>
          </p:nvPr>
        </p:nvSpPr>
        <p:spPr>
          <a:xfrm>
            <a:off x="8610600" y="6356351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F8E8E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6.png"/></Relationships>
</file>

<file path=ppt/slides/_rels/slide2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26" Type="http://schemas.openxmlformats.org/officeDocument/2006/relationships/image" Target="../media/image50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34" Type="http://schemas.openxmlformats.org/officeDocument/2006/relationships/image" Target="../media/image58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5" Type="http://schemas.openxmlformats.org/officeDocument/2006/relationships/image" Target="../media/image49.png"/><Relationship Id="rId33" Type="http://schemas.openxmlformats.org/officeDocument/2006/relationships/image" Target="../media/image57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5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24" Type="http://schemas.openxmlformats.org/officeDocument/2006/relationships/image" Target="../media/image48.png"/><Relationship Id="rId32" Type="http://schemas.openxmlformats.org/officeDocument/2006/relationships/image" Target="../media/image56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23" Type="http://schemas.openxmlformats.org/officeDocument/2006/relationships/image" Target="../media/image47.png"/><Relationship Id="rId28" Type="http://schemas.openxmlformats.org/officeDocument/2006/relationships/image" Target="../media/image52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31" Type="http://schemas.openxmlformats.org/officeDocument/2006/relationships/image" Target="../media/image55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Relationship Id="rId22" Type="http://schemas.openxmlformats.org/officeDocument/2006/relationships/image" Target="../media/image46.png"/><Relationship Id="rId27" Type="http://schemas.openxmlformats.org/officeDocument/2006/relationships/image" Target="../media/image51.png"/><Relationship Id="rId30" Type="http://schemas.openxmlformats.org/officeDocument/2006/relationships/image" Target="../media/image54.png"/><Relationship Id="rId35" Type="http://schemas.openxmlformats.org/officeDocument/2006/relationships/image" Target="../media/image59.png"/><Relationship Id="rId8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67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8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69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70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71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www.ubob.com/Info/Accomplishment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8"/>
          <p:cNvSpPr txBox="1"/>
          <p:nvPr/>
        </p:nvSpPr>
        <p:spPr>
          <a:xfrm>
            <a:off x="2147647" y="2295073"/>
            <a:ext cx="78966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1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졸업작품 최종발표</a:t>
            </a:r>
            <a:endParaRPr sz="1400" b="1" i="0" u="none" strike="noStrike" cap="none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91" name="Google Shape;91;p8"/>
          <p:cNvSpPr/>
          <p:nvPr/>
        </p:nvSpPr>
        <p:spPr>
          <a:xfrm>
            <a:off x="4191411" y="3591816"/>
            <a:ext cx="3818246" cy="39119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1" i="0" u="none" strike="noStrike" cap="none" dirty="0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이공 </a:t>
            </a:r>
            <a:r>
              <a:rPr lang="ko-KR" sz="1800" b="1" i="0" u="none" strike="noStrike" cap="none" dirty="0" err="1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일타</a:t>
            </a:r>
            <a:r>
              <a:rPr lang="ko-KR" sz="1800" b="1" i="0" u="none" strike="noStrike" cap="none" dirty="0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</a:t>
            </a:r>
            <a:r>
              <a:rPr lang="ko-KR" sz="1800" b="1" i="0" u="none" strike="noStrike" cap="none" dirty="0" err="1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게임즈</a:t>
            </a:r>
            <a:endParaRPr sz="1800" b="1" i="0" u="none" strike="noStrike" cap="none" dirty="0">
              <a:solidFill>
                <a:schemeClr val="lt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92" name="Google Shape;92;p8"/>
          <p:cNvSpPr txBox="1"/>
          <p:nvPr/>
        </p:nvSpPr>
        <p:spPr>
          <a:xfrm>
            <a:off x="5090700" y="4109194"/>
            <a:ext cx="2010600" cy="1569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2015136025 김수용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2017136082 이예지</a:t>
            </a:r>
            <a:b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</a:b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2017136127 주지영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지도교수 - 김덕수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93" name="Google Shape;9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2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10</a:t>
            </a:fld>
            <a:endParaRPr/>
          </a:p>
        </p:txBody>
      </p:sp>
      <p:pic>
        <p:nvPicPr>
          <p:cNvPr id="228" name="Google Shape;228;p2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60050" y="1929075"/>
            <a:ext cx="4008850" cy="3889975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sp>
        <p:nvSpPr>
          <p:cNvPr id="229" name="Google Shape;229;p25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작품 설명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30" name="Google Shape;230;p25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02. 작품 설명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231" name="Google Shape;231;p25"/>
          <p:cNvCxnSpPr/>
          <p:nvPr/>
        </p:nvCxnSpPr>
        <p:spPr>
          <a:xfrm>
            <a:off x="1180933" y="989148"/>
            <a:ext cx="1345800" cy="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232" name="Google Shape;232;p25"/>
          <p:cNvSpPr txBox="1"/>
          <p:nvPr/>
        </p:nvSpPr>
        <p:spPr>
          <a:xfrm>
            <a:off x="6447823" y="3831776"/>
            <a:ext cx="4644300" cy="612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ko-KR" sz="2600" b="1" i="0" u="none" strike="noStrike" cap="none" dirty="0" err="1">
                <a:solidFill>
                  <a:schemeClr val="accent2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AI</a:t>
            </a:r>
            <a:r>
              <a:rPr lang="ko-KR" sz="2600" b="1" i="0" u="none" strike="noStrike" cap="none" dirty="0" err="1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를</a:t>
            </a:r>
            <a:r>
              <a:rPr lang="ko-KR" sz="2600" b="1" i="0" u="none" strike="noStrike" cap="none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 활용한</a:t>
            </a:r>
            <a:endParaRPr sz="2600" b="1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33" name="Google Shape;233;p25"/>
          <p:cNvSpPr txBox="1"/>
          <p:nvPr/>
        </p:nvSpPr>
        <p:spPr>
          <a:xfrm>
            <a:off x="6447824" y="4860175"/>
            <a:ext cx="1412808" cy="9588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300"/>
              <a:buFont typeface="Arial"/>
              <a:buNone/>
            </a:pPr>
            <a:r>
              <a:rPr lang="ko-KR" sz="4300" b="1" i="0" u="none" strike="noStrike" cap="none" dirty="0" err="1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App</a:t>
            </a:r>
            <a:endParaRPr sz="2500" b="0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pic>
        <p:nvPicPr>
          <p:cNvPr id="234" name="Google Shape;234;p25" descr="Android Studio 3.0에서 메소드 파라미터 힌트 기능 끄기 - just for fun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19565" y="5541537"/>
            <a:ext cx="649335" cy="2775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5" name="Google Shape;235;p25"/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F2E2A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36" name="Google Shape;236;p25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37" name="Google Shape;237;p25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38" name="Google Shape;238;p25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239" name="Google Shape;239;p25"/>
          <p:cNvSpPr txBox="1"/>
          <p:nvPr/>
        </p:nvSpPr>
        <p:spPr>
          <a:xfrm>
            <a:off x="6461085" y="4361165"/>
            <a:ext cx="4644300" cy="7324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아동용 영어 교육 </a:t>
            </a:r>
            <a:endParaRPr sz="2500" b="0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2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11</a:t>
            </a:fld>
            <a:endParaRPr/>
          </a:p>
        </p:txBody>
      </p:sp>
      <p:sp>
        <p:nvSpPr>
          <p:cNvPr id="245" name="Google Shape;245;p26"/>
          <p:cNvSpPr txBox="1"/>
          <p:nvPr/>
        </p:nvSpPr>
        <p:spPr>
          <a:xfrm>
            <a:off x="1913473" y="1969468"/>
            <a:ext cx="3531736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승무원이 되고 싶은</a:t>
            </a:r>
            <a:endParaRPr sz="3000" b="1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과</a:t>
            </a:r>
            <a:endParaRPr sz="3000" b="1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endParaRPr sz="3000" b="1" i="0" u="none" strike="noStrike" cap="none" dirty="0">
              <a:solidFill>
                <a:schemeClr val="accent2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grpSp>
        <p:nvGrpSpPr>
          <p:cNvPr id="246" name="Google Shape;246;p26"/>
          <p:cNvGrpSpPr/>
          <p:nvPr/>
        </p:nvGrpSpPr>
        <p:grpSpPr>
          <a:xfrm>
            <a:off x="2451122" y="3355597"/>
            <a:ext cx="2573884" cy="2520405"/>
            <a:chOff x="1689568" y="3708721"/>
            <a:chExt cx="1535024" cy="1670855"/>
          </a:xfrm>
        </p:grpSpPr>
        <p:sp>
          <p:nvSpPr>
            <p:cNvPr id="247" name="Google Shape;247;p26"/>
            <p:cNvSpPr txBox="1"/>
            <p:nvPr/>
          </p:nvSpPr>
          <p:spPr>
            <a:xfrm>
              <a:off x="1825219" y="5155165"/>
              <a:ext cx="1259448" cy="22441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r>
                <a:rPr lang="ko-KR" sz="1600" b="1" i="0" u="none" strike="noStrike" cap="none" dirty="0" err="1">
                  <a:solidFill>
                    <a:schemeClr val="dk1"/>
                  </a:solidFill>
                  <a:latin typeface="10X10 Bold" panose="020D0604000000000000" pitchFamily="50" charset="-127"/>
                  <a:ea typeface="10X10 Bold" panose="020D0604000000000000" pitchFamily="50" charset="-127"/>
                  <a:sym typeface="Arial"/>
                </a:rPr>
                <a:t>Kevin</a:t>
              </a:r>
              <a:r>
                <a:rPr lang="ko-KR" sz="1600" b="1" i="0" u="none" strike="noStrike" cap="none" dirty="0">
                  <a:solidFill>
                    <a:schemeClr val="dk1"/>
                  </a:solidFill>
                  <a:latin typeface="10X10 Bold" panose="020D0604000000000000" pitchFamily="50" charset="-127"/>
                  <a:ea typeface="10X10 Bold" panose="020D0604000000000000" pitchFamily="50" charset="-127"/>
                  <a:sym typeface="Arial"/>
                </a:rPr>
                <a:t>(7, ♂)</a:t>
              </a:r>
              <a:endParaRPr sz="1600" b="1" i="0" u="none" strike="noStrike" cap="none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endParaRPr>
            </a:p>
          </p:txBody>
        </p:sp>
        <p:pic>
          <p:nvPicPr>
            <p:cNvPr id="248" name="Google Shape;248;p26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89568" y="3708721"/>
              <a:ext cx="1535024" cy="1535024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9" name="Google Shape;249;p26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작품 설명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50" name="Google Shape;250;p26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02. 작품 설명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251" name="Google Shape;251;p26"/>
          <p:cNvCxnSpPr/>
          <p:nvPr/>
        </p:nvCxnSpPr>
        <p:spPr>
          <a:xfrm>
            <a:off x="1180933" y="989148"/>
            <a:ext cx="1345800" cy="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252" name="Google Shape;252;p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886574" y="2351075"/>
            <a:ext cx="5312375" cy="2991000"/>
          </a:xfrm>
          <a:prstGeom prst="rect">
            <a:avLst/>
          </a:prstGeom>
          <a:noFill/>
          <a:ln w="76200" cap="flat" cmpd="sng">
            <a:solidFill>
              <a:schemeClr val="accent4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253" name="Google Shape;253;p26"/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F2E2A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54" name="Google Shape;254;p26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55" name="Google Shape;255;p26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56" name="Google Shape;256;p26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257" name="Google Shape;257;p26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47539" y="3355596"/>
            <a:ext cx="2573884" cy="2315510"/>
          </a:xfrm>
          <a:prstGeom prst="rect">
            <a:avLst/>
          </a:prstGeom>
          <a:noFill/>
          <a:ln>
            <a:noFill/>
          </a:ln>
        </p:spPr>
      </p:pic>
      <p:sp>
        <p:nvSpPr>
          <p:cNvPr id="258" name="Google Shape;258;p26"/>
          <p:cNvSpPr txBox="1"/>
          <p:nvPr/>
        </p:nvSpPr>
        <p:spPr>
          <a:xfrm>
            <a:off x="1530676" y="2431153"/>
            <a:ext cx="353173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i="0" u="none" strike="noStrike" cap="none" dirty="0">
                <a:solidFill>
                  <a:schemeClr val="accent6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고슴도치 케빈</a:t>
            </a:r>
            <a:endParaRPr sz="3000" b="1" i="0" u="none" strike="noStrike" cap="none" dirty="0">
              <a:solidFill>
                <a:schemeClr val="accent2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59" name="Google Shape;259;p26"/>
          <p:cNvSpPr txBox="1"/>
          <p:nvPr/>
        </p:nvSpPr>
        <p:spPr>
          <a:xfrm>
            <a:off x="3658496" y="2893374"/>
            <a:ext cx="178123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i="0" u="none" strike="noStrike" cap="none">
                <a:solidFill>
                  <a:schemeClr val="accent2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영어공부</a:t>
            </a:r>
            <a:endParaRPr sz="3000" b="1" i="0" u="none" strike="noStrike" cap="none">
              <a:solidFill>
                <a:schemeClr val="accent2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60" name="Google Shape;260;p26"/>
          <p:cNvSpPr txBox="1"/>
          <p:nvPr/>
        </p:nvSpPr>
        <p:spPr>
          <a:xfrm>
            <a:off x="2231452" y="2892798"/>
            <a:ext cx="1781237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000" b="1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함께하는</a:t>
            </a:r>
            <a:endParaRPr sz="3000" b="1" i="0" u="none" strike="noStrike" cap="none">
              <a:solidFill>
                <a:schemeClr val="accent2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10"/>
          <p:cNvSpPr txBox="1"/>
          <p:nvPr/>
        </p:nvSpPr>
        <p:spPr>
          <a:xfrm>
            <a:off x="3767321" y="1751100"/>
            <a:ext cx="5577900" cy="335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주요 기능</a:t>
            </a:r>
            <a:endParaRPr sz="3000" b="1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  <a:p>
            <a:pPr marL="457200" marR="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lgun Gothic"/>
              <a:buAutoNum type="arabicPeriod"/>
            </a:pPr>
            <a:r>
              <a:rPr lang="ko-KR" sz="25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카메라를 이용한 </a:t>
            </a:r>
            <a:r>
              <a:rPr lang="ko-KR" sz="2500" b="1" i="0" u="none" strike="noStrike" cap="none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물체 인식</a:t>
            </a:r>
            <a:endParaRPr sz="2500" b="1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  <a:p>
            <a:pPr marL="457200" marR="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lgun Gothic"/>
              <a:buAutoNum type="arabicPeriod"/>
            </a:pPr>
            <a:r>
              <a:rPr lang="ko-KR" sz="25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직접 받아 쓰는 </a:t>
            </a:r>
            <a:r>
              <a:rPr lang="ko-KR" sz="2500" b="1" i="0" u="none" strike="noStrike" cap="none" dirty="0" err="1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손글씨</a:t>
            </a:r>
            <a:r>
              <a:rPr lang="ko-KR" sz="2500" b="1" i="0" u="none" strike="noStrike" cap="none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 인식</a:t>
            </a:r>
            <a:endParaRPr sz="2500" b="1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  <a:p>
            <a:pPr marL="457200" marR="0" lvl="0" indent="-38735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Malgun Gothic"/>
              <a:buAutoNum type="arabicPeriod"/>
            </a:pPr>
            <a:r>
              <a:rPr lang="ko-KR" sz="25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</a:t>
            </a:r>
            <a:r>
              <a:rPr lang="ko-KR" sz="2500" b="0" i="0" u="none" strike="noStrike" cap="none" dirty="0" err="1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Listening</a:t>
            </a:r>
            <a:r>
              <a:rPr lang="ko-KR" sz="25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&amp; </a:t>
            </a:r>
            <a:r>
              <a:rPr lang="ko-KR" sz="2500" b="0" i="0" u="none" strike="noStrike" cap="none" dirty="0" err="1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Speaking</a:t>
            </a:r>
            <a:endParaRPr sz="1400" b="1" i="0" u="none" strike="noStrike" cap="none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266" name="Google Shape;266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12</a:t>
            </a:fld>
            <a:endParaRPr/>
          </a:p>
        </p:txBody>
      </p:sp>
      <p:sp>
        <p:nvSpPr>
          <p:cNvPr id="267" name="Google Shape;267;p10"/>
          <p:cNvSpPr txBox="1"/>
          <p:nvPr/>
        </p:nvSpPr>
        <p:spPr>
          <a:xfrm>
            <a:off x="1083269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주요 사용 기술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68" name="Google Shape;268;p10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02. 작품 설명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269" name="Google Shape;269;p10"/>
          <p:cNvCxnSpPr/>
          <p:nvPr/>
        </p:nvCxnSpPr>
        <p:spPr>
          <a:xfrm>
            <a:off x="1180933" y="989148"/>
            <a:ext cx="15889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72" name="Google Shape;272;p10"/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F2E2A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73" name="Google Shape;273;p10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74" name="Google Shape;274;p10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75" name="Google Shape;275;p10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13</a:t>
            </a:fld>
            <a:endParaRPr/>
          </a:p>
        </p:txBody>
      </p:sp>
      <p:sp>
        <p:nvSpPr>
          <p:cNvPr id="281" name="Google Shape;281;p9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소개 영상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82" name="Google Shape;282;p9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02. 작품 설명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283" name="Google Shape;283;p9"/>
          <p:cNvCxnSpPr/>
          <p:nvPr/>
        </p:nvCxnSpPr>
        <p:spPr>
          <a:xfrm>
            <a:off x="1180933" y="989148"/>
            <a:ext cx="1345800" cy="87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84" name="Google Shape;284;p9"/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F2E2A9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85" name="Google Shape;285;p9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86" name="Google Shape;286;p9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87" name="Google Shape;287;p9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288" name="Google Shape;288;p9"/>
          <p:cNvSpPr txBox="1"/>
          <p:nvPr/>
        </p:nvSpPr>
        <p:spPr>
          <a:xfrm>
            <a:off x="4330132" y="6159273"/>
            <a:ext cx="3531736" cy="5539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3000" b="1" i="0" u="none" strike="noStrike" cap="none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케빈의 꿈 </a:t>
            </a:r>
            <a:r>
              <a:rPr lang="ko-KR" sz="3000" b="1" i="0" u="none" strike="noStrike" cap="none" dirty="0" err="1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소개영상</a:t>
            </a:r>
            <a:endParaRPr sz="3000" b="1" i="0" u="none" strike="noStrike" cap="none" dirty="0">
              <a:solidFill>
                <a:schemeClr val="accent2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pic>
        <p:nvPicPr>
          <p:cNvPr id="12" name="케빈의 꿈 intro">
            <a:hlinkClick r:id="" action="ppaction://media"/>
            <a:extLst>
              <a:ext uri="{FF2B5EF4-FFF2-40B4-BE49-F238E27FC236}">
                <a16:creationId xmlns:a16="http://schemas.microsoft.com/office/drawing/2014/main" id="{C801C74E-D071-4802-92BB-92FF80F0883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33533" y="1422721"/>
            <a:ext cx="8324934" cy="468277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60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14</a:t>
            </a:fld>
            <a:endParaRPr/>
          </a:p>
        </p:txBody>
      </p:sp>
      <p:sp>
        <p:nvSpPr>
          <p:cNvPr id="295" name="Google Shape;295;p16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chemeClr val="accent3"/>
          </a:solidFill>
          <a:ln w="12700" cap="flat" cmpd="sng">
            <a:solidFill>
              <a:srgbClr val="AAE1B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>
                <a:solidFill>
                  <a:schemeClr val="lt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작품 세부 사항</a:t>
            </a:r>
            <a:endParaRPr sz="1400" b="1" i="0" u="none" strike="noStrike" cap="none">
              <a:solidFill>
                <a:srgbClr val="000000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96" name="Google Shape;296;p16"/>
          <p:cNvSpPr txBox="1"/>
          <p:nvPr/>
        </p:nvSpPr>
        <p:spPr>
          <a:xfrm>
            <a:off x="5061900" y="3751925"/>
            <a:ext cx="20682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시스템 구성도</a:t>
            </a:r>
            <a:endParaRPr sz="180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구현 기능</a:t>
            </a:r>
            <a:endParaRPr sz="180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</a:pPr>
            <a:r>
              <a:rPr lang="ko-KR" sz="18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디자인</a:t>
            </a:r>
            <a:endParaRPr sz="180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추후 계획</a:t>
            </a:r>
            <a:endParaRPr sz="18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97" name="Google Shape;297;p16"/>
          <p:cNvSpPr txBox="1"/>
          <p:nvPr/>
        </p:nvSpPr>
        <p:spPr>
          <a:xfrm>
            <a:off x="3924300" y="2271475"/>
            <a:ext cx="1667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chemeClr val="accent3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03</a:t>
            </a:r>
            <a:endParaRPr sz="6000" b="1" i="0" u="none" strike="noStrike" cap="none">
              <a:solidFill>
                <a:schemeClr val="accent3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15</a:t>
            </a:fld>
            <a:endParaRPr/>
          </a:p>
        </p:txBody>
      </p:sp>
      <p:sp>
        <p:nvSpPr>
          <p:cNvPr id="303" name="Google Shape;303;p17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시스템 구성도</a:t>
            </a:r>
            <a:endParaRPr sz="1400" b="0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304" name="Google Shape;304;p17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03. </a:t>
            </a:r>
            <a:r>
              <a:rPr lang="ko-KR" sz="24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작품 세부 사항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305" name="Google Shape;305;p17"/>
          <p:cNvCxnSpPr/>
          <p:nvPr/>
        </p:nvCxnSpPr>
        <p:spPr>
          <a:xfrm>
            <a:off x="1180933" y="989148"/>
            <a:ext cx="19737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06" name="Google Shape;306;p17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AAE1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07" name="Google Shape;307;p17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08" name="Google Shape;308;p17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09" name="Google Shape;309;p17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310" name="Google Shape;310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675" y="1836450"/>
            <a:ext cx="5621000" cy="3439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2675" y="2207750"/>
            <a:ext cx="4922376" cy="2697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2" name="Google Shape;312;p17"/>
          <p:cNvSpPr txBox="1"/>
          <p:nvPr/>
        </p:nvSpPr>
        <p:spPr>
          <a:xfrm>
            <a:off x="2352425" y="5223125"/>
            <a:ext cx="20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 dirty="0">
                <a:latin typeface="10X10" panose="020D0604000000000000" pitchFamily="50" charset="-127"/>
                <a:ea typeface="10X10" panose="020D0604000000000000" pitchFamily="50" charset="-127"/>
                <a:cs typeface="Calibri"/>
                <a:sym typeface="Calibri"/>
              </a:rPr>
              <a:t>&lt;시스템 구성도&gt;</a:t>
            </a:r>
            <a:endParaRPr sz="1800" b="1" dirty="0">
              <a:latin typeface="10X10" panose="020D0604000000000000" pitchFamily="50" charset="-127"/>
              <a:ea typeface="10X10" panose="020D0604000000000000" pitchFamily="50" charset="-127"/>
              <a:cs typeface="Calibri"/>
              <a:sym typeface="Calibri"/>
            </a:endParaRPr>
          </a:p>
        </p:txBody>
      </p:sp>
      <p:sp>
        <p:nvSpPr>
          <p:cNvPr id="313" name="Google Shape;313;p17"/>
          <p:cNvSpPr txBox="1"/>
          <p:nvPr/>
        </p:nvSpPr>
        <p:spPr>
          <a:xfrm>
            <a:off x="7624113" y="5047750"/>
            <a:ext cx="2059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 b="1">
                <a:latin typeface="10X10" panose="020D0604000000000000" pitchFamily="50" charset="-127"/>
                <a:ea typeface="10X10" panose="020D0604000000000000" pitchFamily="50" charset="-127"/>
                <a:cs typeface="Calibri"/>
                <a:sym typeface="Calibri"/>
              </a:rPr>
              <a:t>&lt;시스템 순서도&gt;</a:t>
            </a:r>
            <a:endParaRPr sz="1800" b="1">
              <a:latin typeface="10X10" panose="020D0604000000000000" pitchFamily="50" charset="-127"/>
              <a:ea typeface="10X10" panose="020D0604000000000000" pitchFamily="50" charset="-127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98b73df111_2_3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16</a:t>
            </a:fld>
            <a:endParaRPr/>
          </a:p>
        </p:txBody>
      </p:sp>
      <p:sp>
        <p:nvSpPr>
          <p:cNvPr id="319" name="Google Shape;319;g98b73df111_2_39"/>
          <p:cNvSpPr txBox="1"/>
          <p:nvPr/>
        </p:nvSpPr>
        <p:spPr>
          <a:xfrm>
            <a:off x="1180925" y="102597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구현 기능 - 물체 인식 부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320" name="Google Shape;320;g98b73df111_2_39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03. </a:t>
            </a:r>
            <a:r>
              <a:rPr lang="ko-KR" sz="24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작품 세부 사항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321" name="Google Shape;321;g98b73df111_2_39"/>
          <p:cNvCxnSpPr/>
          <p:nvPr/>
        </p:nvCxnSpPr>
        <p:spPr>
          <a:xfrm>
            <a:off x="1180933" y="989148"/>
            <a:ext cx="252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22" name="Google Shape;322;g98b73df111_2_39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AAE1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23" name="Google Shape;323;g98b73df111_2_39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24" name="Google Shape;324;g98b73df111_2_39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25" name="Google Shape;325;g98b73df111_2_39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326" name="Google Shape;326;g98b73df111_2_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35338" y="2117125"/>
            <a:ext cx="5721324" cy="3325275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g98b73df111_2_39"/>
          <p:cNvSpPr txBox="1"/>
          <p:nvPr/>
        </p:nvSpPr>
        <p:spPr>
          <a:xfrm>
            <a:off x="3621300" y="5802250"/>
            <a:ext cx="4949400" cy="55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1800" b="1" dirty="0" err="1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TensorFlow</a:t>
            </a:r>
            <a:r>
              <a:rPr lang="ko-KR" sz="1800" b="1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sz="1800" b="1" dirty="0" err="1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Lite</a:t>
            </a:r>
            <a:r>
              <a:rPr lang="ko-KR" sz="1800" b="1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예제</a:t>
            </a:r>
            <a:endParaRPr sz="1800" b="1" i="0" u="none" strike="noStrike" cap="none" dirty="0">
              <a:solidFill>
                <a:schemeClr val="accent2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98b73df111_3_4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17</a:t>
            </a:fld>
            <a:endParaRPr/>
          </a:p>
        </p:txBody>
      </p:sp>
      <p:sp>
        <p:nvSpPr>
          <p:cNvPr id="335" name="Google Shape;335;g98b73df111_3_45"/>
          <p:cNvSpPr txBox="1"/>
          <p:nvPr/>
        </p:nvSpPr>
        <p:spPr>
          <a:xfrm>
            <a:off x="1180925" y="102597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구현 기능 - 물체 인식 부</a:t>
            </a:r>
            <a:endParaRPr sz="1400" b="0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336" name="Google Shape;336;g98b73df111_3_45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03. </a:t>
            </a:r>
            <a:r>
              <a:rPr lang="ko-KR" sz="24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작품 세부 사항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337" name="Google Shape;337;g98b73df111_3_45"/>
          <p:cNvCxnSpPr/>
          <p:nvPr/>
        </p:nvCxnSpPr>
        <p:spPr>
          <a:xfrm>
            <a:off x="1180933" y="989148"/>
            <a:ext cx="252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338" name="Google Shape;338;g98b73df111_3_45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AAE1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39" name="Google Shape;339;g98b73df111_3_45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40" name="Google Shape;340;g98b73df111_3_45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41" name="Google Shape;341;g98b73df111_3_45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342" name="Google Shape;342;g98b73df111_3_45"/>
          <p:cNvSpPr txBox="1"/>
          <p:nvPr/>
        </p:nvSpPr>
        <p:spPr>
          <a:xfrm>
            <a:off x="1510200" y="5834025"/>
            <a:ext cx="42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2000" b="1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60개 단어를 선정해 주제별로 정리</a:t>
            </a:r>
            <a:endParaRPr sz="2000" b="1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43" name="Google Shape;343;g98b73df111_3_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0225" y="1730325"/>
            <a:ext cx="3854750" cy="3768650"/>
          </a:xfrm>
          <a:prstGeom prst="rect">
            <a:avLst/>
          </a:prstGeom>
          <a:noFill/>
          <a:ln>
            <a:noFill/>
          </a:ln>
        </p:spPr>
      </p:pic>
      <p:sp>
        <p:nvSpPr>
          <p:cNvPr id="344" name="Google Shape;344;g98b73df111_3_45"/>
          <p:cNvSpPr txBox="1"/>
          <p:nvPr/>
        </p:nvSpPr>
        <p:spPr>
          <a:xfrm>
            <a:off x="6705850" y="5834025"/>
            <a:ext cx="4294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2000" b="1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사용자 수준에 맞는 </a:t>
            </a:r>
            <a:r>
              <a:rPr lang="ko-KR" sz="2000" b="1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단어로 변경</a:t>
            </a:r>
            <a:endParaRPr sz="2000" b="1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45" name="Google Shape;345;g98b73df111_3_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5849" y="1985875"/>
            <a:ext cx="1952625" cy="325755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g98b73df111_3_45"/>
          <p:cNvSpPr/>
          <p:nvPr/>
        </p:nvSpPr>
        <p:spPr>
          <a:xfrm rot="-8100000">
            <a:off x="8730647" y="3492049"/>
            <a:ext cx="245225" cy="245225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g98b73df111_3_45"/>
          <p:cNvSpPr txBox="1"/>
          <p:nvPr/>
        </p:nvSpPr>
        <p:spPr>
          <a:xfrm>
            <a:off x="9311375" y="3269050"/>
            <a:ext cx="891600" cy="69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2900" b="1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dog</a:t>
            </a:r>
            <a:endParaRPr sz="2900" b="1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D882FDD3-A58E-44AC-AA39-9DD3AFDE9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149" y="2309725"/>
            <a:ext cx="4374079" cy="2127931"/>
          </a:xfrm>
          <a:prstGeom prst="rect">
            <a:avLst/>
          </a:prstGeom>
        </p:spPr>
      </p:pic>
      <p:sp>
        <p:nvSpPr>
          <p:cNvPr id="352" name="Google Shape;352;g98b73df111_3_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18</a:t>
            </a:fld>
            <a:endParaRPr/>
          </a:p>
        </p:txBody>
      </p:sp>
      <p:sp>
        <p:nvSpPr>
          <p:cNvPr id="353" name="Google Shape;353;g98b73df111_3_8"/>
          <p:cNvSpPr txBox="1"/>
          <p:nvPr/>
        </p:nvSpPr>
        <p:spPr>
          <a:xfrm>
            <a:off x="1180925" y="1025975"/>
            <a:ext cx="27432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구현 기능 - 물체 인식 부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354" name="Google Shape;354;g98b73df111_3_8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03. </a:t>
            </a:r>
            <a:r>
              <a:rPr lang="ko-KR" sz="24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작품 세부 사항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355" name="Google Shape;355;g98b73df111_3_8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AAE1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56" name="Google Shape;356;g98b73df111_3_8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57" name="Google Shape;357;g98b73df111_3_8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58" name="Google Shape;358;g98b73df111_3_8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359" name="Google Shape;359;g98b73df111_3_8"/>
          <p:cNvSpPr txBox="1"/>
          <p:nvPr/>
        </p:nvSpPr>
        <p:spPr>
          <a:xfrm>
            <a:off x="6408200" y="4550309"/>
            <a:ext cx="46260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altLang="en-US" sz="1800" b="1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카메라로 찍는 물체 </a:t>
            </a:r>
            <a:r>
              <a:rPr lang="en-US" altLang="ko-KR" sz="1800" b="1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=</a:t>
            </a:r>
            <a:r>
              <a:rPr lang="ko-KR" altLang="en-US" sz="1800" b="1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 제시된 물체</a:t>
            </a:r>
            <a:endParaRPr lang="en-US" altLang="ko-KR" sz="1800" b="1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en-US" altLang="ko-KR" sz="1800" b="1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-&gt; </a:t>
            </a:r>
            <a:r>
              <a:rPr lang="ko-KR" altLang="en-US" sz="1800" b="1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통과</a:t>
            </a:r>
            <a:endParaRPr lang="en-US" altLang="ko-KR" sz="1800" b="1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pic>
        <p:nvPicPr>
          <p:cNvPr id="360" name="Google Shape;360;g98b73df111_3_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80935" y="2309725"/>
            <a:ext cx="4374079" cy="2127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61" name="Google Shape;361;g98b73df111_3_8"/>
          <p:cNvCxnSpPr/>
          <p:nvPr/>
        </p:nvCxnSpPr>
        <p:spPr>
          <a:xfrm>
            <a:off x="1180933" y="989148"/>
            <a:ext cx="25224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63" name="Google Shape;363;g98b73df111_3_8"/>
          <p:cNvSpPr/>
          <p:nvPr/>
        </p:nvSpPr>
        <p:spPr>
          <a:xfrm rot="-8100000">
            <a:off x="5842822" y="3306399"/>
            <a:ext cx="245225" cy="245225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g98b73df111_3_8"/>
          <p:cNvSpPr txBox="1"/>
          <p:nvPr/>
        </p:nvSpPr>
        <p:spPr>
          <a:xfrm>
            <a:off x="1451125" y="4625725"/>
            <a:ext cx="3833700" cy="750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rPr lang="ko-KR" sz="1800" b="1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찾아야 하는 물체를 제시</a:t>
            </a:r>
            <a:endParaRPr sz="1800" b="1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98b73df111_2_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19</a:t>
            </a:fld>
            <a:endParaRPr/>
          </a:p>
        </p:txBody>
      </p:sp>
      <p:sp>
        <p:nvSpPr>
          <p:cNvPr id="370" name="Google Shape;370;g98b73df111_2_17"/>
          <p:cNvSpPr txBox="1"/>
          <p:nvPr/>
        </p:nvSpPr>
        <p:spPr>
          <a:xfrm>
            <a:off x="1180924" y="1025975"/>
            <a:ext cx="30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구현 기능 - 손글씨 인식부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371" name="Google Shape;371;g98b73df111_2_17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03. </a:t>
            </a:r>
            <a:r>
              <a:rPr lang="ko-KR" sz="24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작품 세부 사항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372" name="Google Shape;372;g98b73df111_2_17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AAE1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73" name="Google Shape;373;g98b73df111_2_17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74" name="Google Shape;374;g98b73df111_2_17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75" name="Google Shape;375;g98b73df111_2_17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377" name="Google Shape;377;g98b73df111_2_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25950" y="2366950"/>
            <a:ext cx="2133600" cy="212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78" name="Google Shape;378;g98b73df111_2_17"/>
          <p:cNvSpPr txBox="1"/>
          <p:nvPr/>
        </p:nvSpPr>
        <p:spPr>
          <a:xfrm>
            <a:off x="1570024" y="4829050"/>
            <a:ext cx="30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>
                <a:latin typeface="10X10" panose="020D0604000000000000" pitchFamily="50" charset="-127"/>
                <a:ea typeface="10X10" panose="020D0604000000000000" pitchFamily="50" charset="-127"/>
              </a:rPr>
              <a:t>ML Kit의 텍스트 인식 API</a:t>
            </a:r>
            <a:endParaRPr sz="200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00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379" name="Google Shape;379;g98b73df111_2_17"/>
          <p:cNvSpPr txBox="1"/>
          <p:nvPr/>
        </p:nvSpPr>
        <p:spPr>
          <a:xfrm>
            <a:off x="7563499" y="4829050"/>
            <a:ext cx="30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>
                <a:latin typeface="10X10" panose="020D0604000000000000" pitchFamily="50" charset="-127"/>
                <a:ea typeface="10X10" panose="020D0604000000000000" pitchFamily="50" charset="-127"/>
              </a:rPr>
              <a:t>사용자의 손글씨 인식</a:t>
            </a:r>
            <a:endParaRPr sz="100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381" name="Google Shape;381;g98b73df111_2_17"/>
          <p:cNvSpPr/>
          <p:nvPr/>
        </p:nvSpPr>
        <p:spPr>
          <a:xfrm>
            <a:off x="5723325" y="3198150"/>
            <a:ext cx="973200" cy="4617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16" name="Google Shape;397;g98b73df111_1_31"/>
          <p:cNvCxnSpPr/>
          <p:nvPr/>
        </p:nvCxnSpPr>
        <p:spPr>
          <a:xfrm>
            <a:off x="1180933" y="989148"/>
            <a:ext cx="251324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" name="Google Shape;271;p10">
            <a:extLst>
              <a:ext uri="{FF2B5EF4-FFF2-40B4-BE49-F238E27FC236}">
                <a16:creationId xmlns:a16="http://schemas.microsoft.com/office/drawing/2014/main" id="{5271DBDC-31D0-4EA5-8D00-EF33A242B8F3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463853" y="2624751"/>
            <a:ext cx="3368496" cy="1608498"/>
          </a:xfrm>
          <a:prstGeom prst="rect">
            <a:avLst/>
          </a:prstGeom>
          <a:noFill/>
          <a:ln w="76200" cap="flat" cmpd="sng">
            <a:noFill/>
            <a:prstDash val="solid"/>
            <a:round/>
            <a:headEnd type="none" w="sm" len="sm"/>
            <a:tailEnd type="none" w="sm" len="sm"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1"/>
          <p:cNvSpPr txBox="1"/>
          <p:nvPr/>
        </p:nvSpPr>
        <p:spPr>
          <a:xfrm>
            <a:off x="632126" y="1924029"/>
            <a:ext cx="18936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ko-KR" sz="11500" b="1" i="0" u="none" strike="noStrike" cap="none" dirty="0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11500" b="1" i="0" u="none" strike="noStrike" cap="none" dirty="0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1"/>
          <p:cNvSpPr/>
          <p:nvPr/>
        </p:nvSpPr>
        <p:spPr>
          <a:xfrm>
            <a:off x="478071" y="3624184"/>
            <a:ext cx="2201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주제 선정 배경</a:t>
            </a:r>
            <a:endParaRPr sz="1400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100" name="Google Shape;100;p11"/>
          <p:cNvSpPr txBox="1"/>
          <p:nvPr/>
        </p:nvSpPr>
        <p:spPr>
          <a:xfrm>
            <a:off x="3643509" y="1924029"/>
            <a:ext cx="18936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ko-KR" sz="11500" b="1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02</a:t>
            </a:r>
            <a:endParaRPr sz="11500" b="1" i="0" u="none" strike="noStrike" cap="none">
              <a:solidFill>
                <a:schemeClr val="accent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Google Shape;101;p11"/>
          <p:cNvSpPr/>
          <p:nvPr/>
        </p:nvSpPr>
        <p:spPr>
          <a:xfrm>
            <a:off x="3493308" y="3624184"/>
            <a:ext cx="2201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작품 설명</a:t>
            </a:r>
            <a:endParaRPr sz="140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102" name="Google Shape;102;p11"/>
          <p:cNvSpPr txBox="1"/>
          <p:nvPr/>
        </p:nvSpPr>
        <p:spPr>
          <a:xfrm>
            <a:off x="6654892" y="1924029"/>
            <a:ext cx="1893600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ko-KR" sz="11500" b="1" i="0" u="none" strike="noStrike" cap="none">
                <a:solidFill>
                  <a:schemeClr val="accent3"/>
                </a:solidFill>
                <a:latin typeface="Arial"/>
                <a:ea typeface="Arial"/>
                <a:cs typeface="Arial"/>
                <a:sym typeface="Arial"/>
              </a:rPr>
              <a:t>03</a:t>
            </a:r>
            <a:endParaRPr sz="11500" b="1" i="0" u="none" strike="noStrike" cap="none">
              <a:solidFill>
                <a:schemeClr val="accent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3" name="Google Shape;103;p11"/>
          <p:cNvSpPr txBox="1"/>
          <p:nvPr/>
        </p:nvSpPr>
        <p:spPr>
          <a:xfrm>
            <a:off x="4778862" y="658450"/>
            <a:ext cx="2634300" cy="58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ko-KR" sz="3200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CONTENTS</a:t>
            </a:r>
            <a:endParaRPr sz="3200" b="1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cxnSp>
        <p:nvCxnSpPr>
          <p:cNvPr id="104" name="Google Shape;104;p11"/>
          <p:cNvCxnSpPr/>
          <p:nvPr/>
        </p:nvCxnSpPr>
        <p:spPr>
          <a:xfrm>
            <a:off x="5014602" y="1243148"/>
            <a:ext cx="2160000" cy="0"/>
          </a:xfrm>
          <a:prstGeom prst="straightConnector1">
            <a:avLst/>
          </a:prstGeom>
          <a:noFill/>
          <a:ln w="9525" cap="flat" cmpd="sng">
            <a:solidFill>
              <a:srgbClr val="7F7F7F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5" name="Google Shape;105;p11"/>
          <p:cNvSpPr/>
          <p:nvPr/>
        </p:nvSpPr>
        <p:spPr>
          <a:xfrm>
            <a:off x="550228" y="4093984"/>
            <a:ext cx="2055661" cy="941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Smart Learning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Gamification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기대효과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106" name="Google Shape;106;p11"/>
          <p:cNvSpPr/>
          <p:nvPr/>
        </p:nvSpPr>
        <p:spPr>
          <a:xfrm>
            <a:off x="3829848" y="4093984"/>
            <a:ext cx="1990200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작품 설명</a:t>
            </a:r>
            <a:endParaRPr sz="1400" b="0" i="0" u="none" strike="noStrike" cap="none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주요 사용 기술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소개 영상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60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07" name="Google Shape;107;p11"/>
          <p:cNvSpPr/>
          <p:nvPr/>
        </p:nvSpPr>
        <p:spPr>
          <a:xfrm>
            <a:off x="6710050" y="4093950"/>
            <a:ext cx="1836300" cy="1224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시스템 구성도</a:t>
            </a:r>
            <a:endParaRPr sz="160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</a:pPr>
            <a:r>
              <a:rPr lang="ko-KR" sz="160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구현 기능</a:t>
            </a:r>
            <a:endParaRPr sz="160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디자인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추후 계획</a:t>
            </a:r>
            <a:endParaRPr sz="160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108" name="Google Shape;10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</a:t>
            </a:fld>
            <a:endParaRPr/>
          </a:p>
        </p:txBody>
      </p:sp>
      <p:sp>
        <p:nvSpPr>
          <p:cNvPr id="109" name="Google Shape;109;p11"/>
          <p:cNvSpPr/>
          <p:nvPr/>
        </p:nvSpPr>
        <p:spPr>
          <a:xfrm>
            <a:off x="6496994" y="3624184"/>
            <a:ext cx="2201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작품 세부 사항</a:t>
            </a:r>
            <a:endParaRPr sz="140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110" name="Google Shape;110;p11"/>
          <p:cNvSpPr txBox="1"/>
          <p:nvPr/>
        </p:nvSpPr>
        <p:spPr>
          <a:xfrm>
            <a:off x="9666274" y="1924029"/>
            <a:ext cx="1983534" cy="186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500"/>
              <a:buFont typeface="Arial"/>
              <a:buNone/>
            </a:pPr>
            <a:r>
              <a:rPr lang="ko-KR" sz="11500" b="1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04</a:t>
            </a:r>
            <a:endParaRPr sz="11500" b="1" i="0" u="none" strike="noStrike" cap="none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11"/>
          <p:cNvSpPr/>
          <p:nvPr/>
        </p:nvSpPr>
        <p:spPr>
          <a:xfrm>
            <a:off x="9512224" y="3624184"/>
            <a:ext cx="2201700" cy="46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시연 및 Q&amp;A</a:t>
            </a:r>
            <a:endParaRPr sz="140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112" name="Google Shape;112;p11"/>
          <p:cNvSpPr/>
          <p:nvPr/>
        </p:nvSpPr>
        <p:spPr>
          <a:xfrm>
            <a:off x="9922653" y="4093984"/>
            <a:ext cx="1470775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시연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285750" marR="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algun Gothic"/>
              <a:buChar char="•"/>
            </a:pPr>
            <a:r>
              <a:rPr lang="ko-KR" sz="16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Q&amp;A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98b73df111_1_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20</a:t>
            </a:fld>
            <a:endParaRPr/>
          </a:p>
        </p:txBody>
      </p:sp>
      <p:sp>
        <p:nvSpPr>
          <p:cNvPr id="405" name="Google Shape;405;g98b73df111_1_9"/>
          <p:cNvSpPr txBox="1"/>
          <p:nvPr/>
        </p:nvSpPr>
        <p:spPr>
          <a:xfrm>
            <a:off x="1747312" y="4483162"/>
            <a:ext cx="3058500" cy="74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10X10" panose="020D0604000000000000" pitchFamily="50" charset="-127"/>
                <a:ea typeface="10X10" panose="020D0604000000000000" pitchFamily="50" charset="-127"/>
              </a:rPr>
              <a:t>사용자의 </a:t>
            </a:r>
            <a:r>
              <a:rPr lang="ko-KR" sz="2000" dirty="0" err="1">
                <a:latin typeface="10X10" panose="020D0604000000000000" pitchFamily="50" charset="-127"/>
                <a:ea typeface="10X10" panose="020D0604000000000000" pitchFamily="50" charset="-127"/>
              </a:rPr>
              <a:t>손글씨를</a:t>
            </a:r>
            <a:r>
              <a:rPr lang="ko-KR" sz="2000" dirty="0">
                <a:latin typeface="10X10" panose="020D0604000000000000" pitchFamily="50" charset="-127"/>
                <a:ea typeface="10X10" panose="020D0604000000000000" pitchFamily="50" charset="-127"/>
              </a:rPr>
              <a:t> </a:t>
            </a:r>
            <a:r>
              <a:rPr lang="ko-KR" sz="2000" dirty="0" err="1">
                <a:latin typeface="10X10" panose="020D0604000000000000" pitchFamily="50" charset="-127"/>
                <a:ea typeface="10X10" panose="020D0604000000000000" pitchFamily="50" charset="-127"/>
              </a:rPr>
              <a:t>Bitmap으로</a:t>
            </a:r>
            <a:r>
              <a:rPr lang="ko-KR" sz="2000" dirty="0">
                <a:latin typeface="10X10" panose="020D0604000000000000" pitchFamily="50" charset="-127"/>
                <a:ea typeface="10X10" panose="020D0604000000000000" pitchFamily="50" charset="-127"/>
              </a:rPr>
              <a:t> 변환</a:t>
            </a:r>
            <a:endParaRPr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cxnSp>
        <p:nvCxnSpPr>
          <p:cNvPr id="406" name="Google Shape;406;g98b73df111_1_9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AAE1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07" name="Google Shape;407;g98b73df111_1_9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08" name="Google Shape;408;g98b73df111_1_9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09" name="Google Shape;409;g98b73df111_1_9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410" name="Google Shape;410;g98b73df111_1_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38616" y="2501738"/>
            <a:ext cx="3953671" cy="19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g98b73df111_1_9"/>
          <p:cNvSpPr/>
          <p:nvPr/>
        </p:nvSpPr>
        <p:spPr>
          <a:xfrm rot="-8100000">
            <a:off x="5923522" y="3340774"/>
            <a:ext cx="245225" cy="245225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412" name="Google Shape;412;g98b73df111_1_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9713" y="2501737"/>
            <a:ext cx="3953671" cy="19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3" name="Google Shape;413;g98b73df111_1_9"/>
          <p:cNvSpPr txBox="1"/>
          <p:nvPr/>
        </p:nvSpPr>
        <p:spPr>
          <a:xfrm>
            <a:off x="7386200" y="4483162"/>
            <a:ext cx="3058500" cy="748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dirty="0">
                <a:latin typeface="10X10" panose="020D0604000000000000" pitchFamily="50" charset="-127"/>
                <a:ea typeface="10X10" panose="020D0604000000000000" pitchFamily="50" charset="-127"/>
              </a:rPr>
              <a:t>텍스트 인식 결과 출력</a:t>
            </a:r>
            <a:endParaRPr sz="2000" dirty="0">
              <a:latin typeface="10X10" panose="020D0604000000000000" pitchFamily="50" charset="-127"/>
              <a:ea typeface="10X10" panose="020D0604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000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414" name="Google Shape;414;g98b73df111_1_9"/>
          <p:cNvSpPr txBox="1"/>
          <p:nvPr/>
        </p:nvSpPr>
        <p:spPr>
          <a:xfrm>
            <a:off x="1180924" y="1025975"/>
            <a:ext cx="30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구현 기능 - 손글씨 인식부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415" name="Google Shape;415;g98b73df111_1_9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03. </a:t>
            </a:r>
            <a:r>
              <a:rPr lang="ko-KR" sz="24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작품 세부 사항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16" name="Google Shape;397;g98b73df111_1_31"/>
          <p:cNvCxnSpPr/>
          <p:nvPr/>
        </p:nvCxnSpPr>
        <p:spPr>
          <a:xfrm>
            <a:off x="1180933" y="989148"/>
            <a:ext cx="251324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7" name="Google Shape;387;g98b73df111_1_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8172" y="2501736"/>
            <a:ext cx="3953671" cy="1923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g98b73df111_1_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21</a:t>
            </a:fld>
            <a:endParaRPr/>
          </a:p>
        </p:txBody>
      </p:sp>
      <p:pic>
        <p:nvPicPr>
          <p:cNvPr id="389" name="Google Shape;389;g98b73df111_1_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940167" y="2501725"/>
            <a:ext cx="3953671" cy="19233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0" name="Google Shape;390;g98b73df111_1_31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AAE1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91" name="Google Shape;391;g98b73df111_1_31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92" name="Google Shape;392;g98b73df111_1_31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393" name="Google Shape;393;g98b73df111_1_31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394" name="Google Shape;394;g98b73df111_1_31"/>
          <p:cNvSpPr txBox="1"/>
          <p:nvPr/>
        </p:nvSpPr>
        <p:spPr>
          <a:xfrm>
            <a:off x="4566749" y="5380938"/>
            <a:ext cx="30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2000" dirty="0">
                <a:latin typeface="10X10" panose="020D0604000000000000" pitchFamily="50" charset="-127"/>
                <a:ea typeface="10X10" panose="020D0604000000000000" pitchFamily="50" charset="-127"/>
              </a:rPr>
              <a:t>가이드 음영 표시</a:t>
            </a:r>
            <a:endParaRPr sz="2000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395" name="Google Shape;395;g98b73df111_1_31"/>
          <p:cNvSpPr txBox="1"/>
          <p:nvPr/>
        </p:nvSpPr>
        <p:spPr>
          <a:xfrm>
            <a:off x="1180924" y="1025975"/>
            <a:ext cx="30585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구현 기능 - </a:t>
            </a:r>
            <a:r>
              <a:rPr lang="ko-KR" sz="1800" dirty="0" err="1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손글씨</a:t>
            </a:r>
            <a:r>
              <a:rPr lang="ko-KR" sz="1800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 </a:t>
            </a:r>
            <a:r>
              <a:rPr lang="ko-KR" sz="1800" dirty="0" err="1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인식부</a:t>
            </a:r>
            <a:endParaRPr sz="1400" b="0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396" name="Google Shape;396;g98b73df111_1_31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03. </a:t>
            </a:r>
            <a:r>
              <a:rPr lang="ko-KR" sz="24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작품 세부 사항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397" name="Google Shape;397;g98b73df111_1_31"/>
          <p:cNvCxnSpPr/>
          <p:nvPr/>
        </p:nvCxnSpPr>
        <p:spPr>
          <a:xfrm>
            <a:off x="1180933" y="989148"/>
            <a:ext cx="2513243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398" name="Google Shape;398;g98b73df111_1_31"/>
          <p:cNvSpPr/>
          <p:nvPr/>
        </p:nvSpPr>
        <p:spPr>
          <a:xfrm rot="-8100000">
            <a:off x="5921972" y="3340774"/>
            <a:ext cx="245225" cy="245225"/>
          </a:xfrm>
          <a:prstGeom prst="rtTriangl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98b73df111_2_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22</a:t>
            </a:fld>
            <a:endParaRPr/>
          </a:p>
        </p:txBody>
      </p:sp>
      <p:sp>
        <p:nvSpPr>
          <p:cNvPr id="422" name="Google Shape;422;g98b73df111_2_28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디자인 - 그림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423" name="Google Shape;423;g98b73df111_2_28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03. </a:t>
            </a:r>
            <a:r>
              <a:rPr lang="ko-KR" sz="24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작품 세부 사항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424" name="Google Shape;424;g98b73df111_2_28"/>
          <p:cNvCxnSpPr/>
          <p:nvPr/>
        </p:nvCxnSpPr>
        <p:spPr>
          <a:xfrm>
            <a:off x="1180933" y="989148"/>
            <a:ext cx="18365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5" name="Google Shape;425;g98b73df111_2_28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AAE1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26" name="Google Shape;426;g98b73df111_2_28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27" name="Google Shape;427;g98b73df111_2_28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28" name="Google Shape;428;g98b73df111_2_28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429" name="Google Shape;429;g98b73df111_2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3175" y="1566900"/>
            <a:ext cx="1115100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g98b73df111_2_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98825" y="1566900"/>
            <a:ext cx="1115100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1" name="Google Shape;431;g98b73df111_2_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26725" y="1632638"/>
            <a:ext cx="1115100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2" name="Google Shape;432;g98b73df111_2_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0925" y="2647038"/>
            <a:ext cx="1115100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g98b73df111_2_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36463" y="4871500"/>
            <a:ext cx="303847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g98b73df111_2_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341275" y="4137413"/>
            <a:ext cx="2154500" cy="2154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g98b73df111_2_2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51825" y="3850700"/>
            <a:ext cx="3435500" cy="2471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g98b73df111_2_2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32250" y="1494475"/>
            <a:ext cx="1259950" cy="12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g98b73df111_2_2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6837250" y="1563275"/>
            <a:ext cx="1259950" cy="1259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g98b73df111_2_2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8157413" y="1563275"/>
            <a:ext cx="1115100" cy="11223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g98b73df111_2_2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9341275" y="1785188"/>
            <a:ext cx="1115100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g98b73df111_2_2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10380675" y="1705863"/>
            <a:ext cx="1115100" cy="1115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g98b73df111_2_2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10306088" y="2884338"/>
            <a:ext cx="1189675" cy="118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g98b73df111_2_2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080392" y="5169572"/>
            <a:ext cx="1987346" cy="112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g98b73df111_2_2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068225" y="3654750"/>
            <a:ext cx="1987350" cy="121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g98b73df111_2_2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6326476" y="3672130"/>
            <a:ext cx="1987350" cy="1122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5" name="Google Shape;445;g98b73df111_2_28"/>
          <p:cNvPicPr preferRelativeResize="0"/>
          <p:nvPr/>
        </p:nvPicPr>
        <p:blipFill>
          <a:blip r:embed="rId19">
            <a:alphaModFix/>
          </a:blip>
          <a:stretch>
            <a:fillRect/>
          </a:stretch>
        </p:blipFill>
        <p:spPr>
          <a:xfrm>
            <a:off x="1643650" y="2853622"/>
            <a:ext cx="825450" cy="8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6" name="Google Shape;446;g98b73df111_2_28"/>
          <p:cNvPicPr preferRelativeResize="0"/>
          <p:nvPr/>
        </p:nvPicPr>
        <p:blipFill>
          <a:blip r:embed="rId20">
            <a:alphaModFix/>
          </a:blip>
          <a:stretch>
            <a:fillRect/>
          </a:stretch>
        </p:blipFill>
        <p:spPr>
          <a:xfrm>
            <a:off x="2526725" y="2853625"/>
            <a:ext cx="825450" cy="825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g98b73df111_2_28"/>
          <p:cNvPicPr preferRelativeResize="0"/>
          <p:nvPr/>
        </p:nvPicPr>
        <p:blipFill>
          <a:blip r:embed="rId21">
            <a:alphaModFix/>
          </a:blip>
          <a:stretch>
            <a:fillRect/>
          </a:stretch>
        </p:blipFill>
        <p:spPr>
          <a:xfrm>
            <a:off x="9267863" y="2999750"/>
            <a:ext cx="10382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8" name="Google Shape;448;g98b73df111_2_28"/>
          <p:cNvPicPr preferRelativeResize="0"/>
          <p:nvPr/>
        </p:nvPicPr>
        <p:blipFill>
          <a:blip r:embed="rId22">
            <a:alphaModFix/>
          </a:blip>
          <a:stretch>
            <a:fillRect/>
          </a:stretch>
        </p:blipFill>
        <p:spPr>
          <a:xfrm>
            <a:off x="3541075" y="2777863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g98b73df111_2_28"/>
          <p:cNvPicPr preferRelativeResize="0"/>
          <p:nvPr/>
        </p:nvPicPr>
        <p:blipFill>
          <a:blip r:embed="rId23">
            <a:alphaModFix/>
          </a:blip>
          <a:stretch>
            <a:fillRect/>
          </a:stretch>
        </p:blipFill>
        <p:spPr>
          <a:xfrm>
            <a:off x="4526613" y="2754438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0" name="Google Shape;450;g98b73df111_2_28"/>
          <p:cNvPicPr preferRelativeResize="0"/>
          <p:nvPr/>
        </p:nvPicPr>
        <p:blipFill>
          <a:blip r:embed="rId24">
            <a:alphaModFix/>
          </a:blip>
          <a:stretch>
            <a:fillRect/>
          </a:stretch>
        </p:blipFill>
        <p:spPr>
          <a:xfrm>
            <a:off x="5483900" y="2818825"/>
            <a:ext cx="781050" cy="77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g98b73df111_2_28"/>
          <p:cNvPicPr preferRelativeResize="0"/>
          <p:nvPr/>
        </p:nvPicPr>
        <p:blipFill>
          <a:blip r:embed="rId25">
            <a:alphaModFix/>
          </a:blip>
          <a:stretch>
            <a:fillRect/>
          </a:stretch>
        </p:blipFill>
        <p:spPr>
          <a:xfrm>
            <a:off x="6441175" y="2754438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g98b73df111_2_28"/>
          <p:cNvPicPr preferRelativeResize="0"/>
          <p:nvPr/>
        </p:nvPicPr>
        <p:blipFill>
          <a:blip r:embed="rId26">
            <a:alphaModFix/>
          </a:blip>
          <a:stretch>
            <a:fillRect/>
          </a:stretch>
        </p:blipFill>
        <p:spPr>
          <a:xfrm>
            <a:off x="7365163" y="2814050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g98b73df111_2_28"/>
          <p:cNvPicPr preferRelativeResize="0"/>
          <p:nvPr/>
        </p:nvPicPr>
        <p:blipFill>
          <a:blip r:embed="rId27">
            <a:alphaModFix/>
          </a:blip>
          <a:stretch>
            <a:fillRect/>
          </a:stretch>
        </p:blipFill>
        <p:spPr>
          <a:xfrm>
            <a:off x="8400313" y="4037963"/>
            <a:ext cx="781050" cy="781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g98b73df111_2_28"/>
          <p:cNvPicPr preferRelativeResize="0"/>
          <p:nvPr/>
        </p:nvPicPr>
        <p:blipFill>
          <a:blip r:embed="rId28">
            <a:alphaModFix/>
          </a:blip>
          <a:stretch>
            <a:fillRect/>
          </a:stretch>
        </p:blipFill>
        <p:spPr>
          <a:xfrm>
            <a:off x="8353235" y="2754425"/>
            <a:ext cx="781050" cy="781083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g98b73df111_2_28"/>
          <p:cNvPicPr preferRelativeResize="0"/>
          <p:nvPr/>
        </p:nvPicPr>
        <p:blipFill>
          <a:blip r:embed="rId29">
            <a:alphaModFix/>
          </a:blip>
          <a:stretch>
            <a:fillRect/>
          </a:stretch>
        </p:blipFill>
        <p:spPr>
          <a:xfrm>
            <a:off x="3603985" y="564272"/>
            <a:ext cx="1038225" cy="1038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g98b73df111_2_28"/>
          <p:cNvPicPr preferRelativeResize="0"/>
          <p:nvPr/>
        </p:nvPicPr>
        <p:blipFill>
          <a:blip r:embed="rId30">
            <a:alphaModFix/>
          </a:blip>
          <a:stretch>
            <a:fillRect/>
          </a:stretch>
        </p:blipFill>
        <p:spPr>
          <a:xfrm>
            <a:off x="4554947" y="568000"/>
            <a:ext cx="1038225" cy="103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g98b73df111_2_28"/>
          <p:cNvPicPr preferRelativeResize="0"/>
          <p:nvPr/>
        </p:nvPicPr>
        <p:blipFill>
          <a:blip r:embed="rId31">
            <a:alphaModFix/>
          </a:blip>
          <a:stretch>
            <a:fillRect/>
          </a:stretch>
        </p:blipFill>
        <p:spPr>
          <a:xfrm>
            <a:off x="5498472" y="568000"/>
            <a:ext cx="1038225" cy="10307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g98b73df111_2_28"/>
          <p:cNvPicPr preferRelativeResize="0"/>
          <p:nvPr/>
        </p:nvPicPr>
        <p:blipFill>
          <a:blip r:embed="rId32">
            <a:alphaModFix/>
          </a:blip>
          <a:stretch>
            <a:fillRect/>
          </a:stretch>
        </p:blipFill>
        <p:spPr>
          <a:xfrm>
            <a:off x="6607050" y="336275"/>
            <a:ext cx="13144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g98b73df111_2_28"/>
          <p:cNvPicPr preferRelativeResize="0"/>
          <p:nvPr/>
        </p:nvPicPr>
        <p:blipFill>
          <a:blip r:embed="rId33">
            <a:alphaModFix/>
          </a:blip>
          <a:stretch>
            <a:fillRect/>
          </a:stretch>
        </p:blipFill>
        <p:spPr>
          <a:xfrm>
            <a:off x="8100775" y="336275"/>
            <a:ext cx="1314450" cy="1314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g98b73df111_2_28"/>
          <p:cNvPicPr preferRelativeResize="0"/>
          <p:nvPr/>
        </p:nvPicPr>
        <p:blipFill>
          <a:blip r:embed="rId34">
            <a:alphaModFix/>
          </a:blip>
          <a:stretch>
            <a:fillRect/>
          </a:stretch>
        </p:blipFill>
        <p:spPr>
          <a:xfrm>
            <a:off x="9508422" y="523250"/>
            <a:ext cx="1987350" cy="11202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g98b73df111_2_28"/>
          <p:cNvPicPr preferRelativeResize="0"/>
          <p:nvPr/>
        </p:nvPicPr>
        <p:blipFill>
          <a:blip r:embed="rId35">
            <a:alphaModFix/>
          </a:blip>
          <a:stretch>
            <a:fillRect/>
          </a:stretch>
        </p:blipFill>
        <p:spPr>
          <a:xfrm>
            <a:off x="3641823" y="1591113"/>
            <a:ext cx="1987350" cy="11202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g98b73df111_2_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23</a:t>
            </a:fld>
            <a:endParaRPr/>
          </a:p>
        </p:txBody>
      </p:sp>
      <p:sp>
        <p:nvSpPr>
          <p:cNvPr id="467" name="Google Shape;467;g98b73df111_2_87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디자인 - 음악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468" name="Google Shape;468;g98b73df111_2_87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03. </a:t>
            </a:r>
            <a:r>
              <a:rPr lang="ko-KR" sz="24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작품 세부 사항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469" name="Google Shape;469;g98b73df111_2_87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AAE1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70" name="Google Shape;470;g98b73df111_2_87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71" name="Google Shape;471;g98b73df111_2_87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72" name="Google Shape;472;g98b73df111_2_87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473" name="Google Shape;473;g98b73df111_2_8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7239" y="1602350"/>
            <a:ext cx="5093623" cy="203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g98b73df111_2_8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9500" y="4216175"/>
            <a:ext cx="6589102" cy="144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5" name="Google Shape;475;g98b73df111_2_8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47356" y="1282125"/>
            <a:ext cx="1238250" cy="5029200"/>
          </a:xfrm>
          <a:prstGeom prst="rect">
            <a:avLst/>
          </a:prstGeom>
          <a:noFill/>
          <a:ln>
            <a:noFill/>
          </a:ln>
        </p:spPr>
      </p:pic>
      <p:sp>
        <p:nvSpPr>
          <p:cNvPr id="476" name="Google Shape;476;g98b73df111_2_87"/>
          <p:cNvSpPr txBox="1"/>
          <p:nvPr/>
        </p:nvSpPr>
        <p:spPr>
          <a:xfrm>
            <a:off x="2418238" y="3733150"/>
            <a:ext cx="34716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10X10" panose="020D0604000000000000" pitchFamily="50" charset="-127"/>
                <a:ea typeface="10X10" panose="020D0604000000000000" pitchFamily="50" charset="-127"/>
                <a:cs typeface="Calibri"/>
                <a:sym typeface="Calibri"/>
              </a:rPr>
              <a:t>영어 단어 가이드 음성</a:t>
            </a:r>
            <a:endParaRPr sz="1800">
              <a:latin typeface="10X10" panose="020D0604000000000000" pitchFamily="50" charset="-127"/>
              <a:ea typeface="10X10" panose="020D0604000000000000" pitchFamily="50" charset="-127"/>
              <a:cs typeface="Calibri"/>
              <a:sym typeface="Calibri"/>
            </a:endParaRPr>
          </a:p>
        </p:txBody>
      </p:sp>
      <p:sp>
        <p:nvSpPr>
          <p:cNvPr id="477" name="Google Shape;477;g98b73df111_2_87"/>
          <p:cNvSpPr txBox="1"/>
          <p:nvPr/>
        </p:nvSpPr>
        <p:spPr>
          <a:xfrm>
            <a:off x="2418238" y="5775225"/>
            <a:ext cx="34716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10X10" panose="020D0604000000000000" pitchFamily="50" charset="-127"/>
                <a:ea typeface="10X10" panose="020D0604000000000000" pitchFamily="50" charset="-127"/>
                <a:cs typeface="Calibri"/>
                <a:sym typeface="Calibri"/>
              </a:rPr>
              <a:t>게임 진행 가이드 음성</a:t>
            </a:r>
            <a:endParaRPr sz="1800">
              <a:latin typeface="10X10" panose="020D0604000000000000" pitchFamily="50" charset="-127"/>
              <a:ea typeface="10X10" panose="020D0604000000000000" pitchFamily="50" charset="-127"/>
              <a:cs typeface="Calibri"/>
              <a:sym typeface="Calibri"/>
            </a:endParaRPr>
          </a:p>
        </p:txBody>
      </p:sp>
      <p:sp>
        <p:nvSpPr>
          <p:cNvPr id="478" name="Google Shape;478;g98b73df111_2_87"/>
          <p:cNvSpPr txBox="1"/>
          <p:nvPr/>
        </p:nvSpPr>
        <p:spPr>
          <a:xfrm>
            <a:off x="9187224" y="3733150"/>
            <a:ext cx="2080200" cy="53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latin typeface="10X10" panose="020D0604000000000000" pitchFamily="50" charset="-127"/>
                <a:ea typeface="10X10" panose="020D0604000000000000" pitchFamily="50" charset="-127"/>
                <a:cs typeface="Calibri"/>
                <a:sym typeface="Calibri"/>
              </a:rPr>
              <a:t>게임 배경음</a:t>
            </a:r>
            <a:endParaRPr sz="1800">
              <a:latin typeface="10X10" panose="020D0604000000000000" pitchFamily="50" charset="-127"/>
              <a:ea typeface="10X10" panose="020D0604000000000000" pitchFamily="50" charset="-127"/>
              <a:cs typeface="Calibri"/>
              <a:sym typeface="Calibri"/>
            </a:endParaRPr>
          </a:p>
        </p:txBody>
      </p:sp>
      <p:cxnSp>
        <p:nvCxnSpPr>
          <p:cNvPr id="17" name="Google Shape;424;g98b73df111_2_28"/>
          <p:cNvCxnSpPr/>
          <p:nvPr/>
        </p:nvCxnSpPr>
        <p:spPr>
          <a:xfrm>
            <a:off x="1180933" y="989148"/>
            <a:ext cx="18365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24</a:t>
            </a:fld>
            <a:endParaRPr/>
          </a:p>
        </p:txBody>
      </p:sp>
      <p:sp>
        <p:nvSpPr>
          <p:cNvPr id="485" name="Google Shape;485;p18"/>
          <p:cNvSpPr txBox="1"/>
          <p:nvPr/>
        </p:nvSpPr>
        <p:spPr>
          <a:xfrm>
            <a:off x="6584150" y="2136297"/>
            <a:ext cx="4995900" cy="304694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1. 개발자 등록</a:t>
            </a:r>
            <a:endParaRPr sz="2400" b="1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2. 플레이스토어 앱 등록</a:t>
            </a:r>
            <a:endParaRPr sz="2400" b="1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7429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ko-KR" sz="20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APK 파일 등록</a:t>
            </a:r>
            <a:endParaRPr sz="20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7429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ko-KR" sz="20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스토어 등록정보 입력</a:t>
            </a:r>
            <a:endParaRPr sz="20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7429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ko-KR" sz="20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콘텐츠 등급 선택</a:t>
            </a:r>
            <a:endParaRPr sz="20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742950" marR="0" lvl="0" indent="-2984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Malgun Gothic"/>
              <a:buChar char="●"/>
            </a:pPr>
            <a:r>
              <a:rPr lang="ko-KR" sz="20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가격 및 배포 설정</a:t>
            </a:r>
            <a:endParaRPr sz="1600" b="0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pic>
        <p:nvPicPr>
          <p:cNvPr id="486" name="Google Shape;486;p18" descr="구글 플레이 작년 한국서 3조4천억원 매출” : IT : 경제 : 뉴스 : 한겨레모바일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80917" y="1941209"/>
            <a:ext cx="5095875" cy="3057526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18"/>
          <p:cNvSpPr txBox="1"/>
          <p:nvPr/>
        </p:nvSpPr>
        <p:spPr>
          <a:xfrm>
            <a:off x="1874100" y="5028796"/>
            <a:ext cx="3709500" cy="8925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ko-KR" sz="2600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구글 플레이스토어</a:t>
            </a:r>
            <a:endParaRPr sz="2600" b="1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600"/>
              <a:buFont typeface="Arial"/>
              <a:buNone/>
            </a:pPr>
            <a:r>
              <a:rPr lang="ko-KR" sz="2600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앱 출시 예정</a:t>
            </a:r>
            <a:endParaRPr sz="2000" b="1" i="0" u="none" strike="noStrike" cap="none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488" name="Google Shape;488;p18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추후 계획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489" name="Google Shape;489;p18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03. 작품 세부 사항</a:t>
            </a:r>
            <a:endParaRPr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cxnSp>
        <p:nvCxnSpPr>
          <p:cNvPr id="490" name="Google Shape;490;p18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AAE1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91" name="Google Shape;491;p18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92" name="Google Shape;492;p18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493" name="Google Shape;493;p18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4" name="Google Shape;424;g98b73df111_2_28"/>
          <p:cNvCxnSpPr/>
          <p:nvPr/>
        </p:nvCxnSpPr>
        <p:spPr>
          <a:xfrm>
            <a:off x="1180933" y="989148"/>
            <a:ext cx="18365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9" name="Google Shape;499;p19"/>
          <p:cNvGrpSpPr/>
          <p:nvPr/>
        </p:nvGrpSpPr>
        <p:grpSpPr>
          <a:xfrm>
            <a:off x="1388285" y="1752084"/>
            <a:ext cx="4661719" cy="4027756"/>
            <a:chOff x="3598025" y="1387016"/>
            <a:chExt cx="4995948" cy="4316532"/>
          </a:xfrm>
        </p:grpSpPr>
        <p:pic>
          <p:nvPicPr>
            <p:cNvPr id="500" name="Google Shape;500;p19"/>
            <p:cNvPicPr preferRelativeResize="0"/>
            <p:nvPr/>
          </p:nvPicPr>
          <p:blipFill rotWithShape="1">
            <a:blip r:embed="rId3">
              <a:alphaModFix/>
            </a:blip>
            <a:srcRect t="13312" b="13779"/>
            <a:stretch/>
          </p:blipFill>
          <p:spPr>
            <a:xfrm>
              <a:off x="3598025" y="1387016"/>
              <a:ext cx="4995948" cy="4316532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01" name="Google Shape;501;p19"/>
            <p:cNvSpPr/>
            <p:nvPr/>
          </p:nvSpPr>
          <p:spPr>
            <a:xfrm>
              <a:off x="4459857" y="2104845"/>
              <a:ext cx="3510900" cy="2881200"/>
            </a:xfrm>
            <a:prstGeom prst="rect">
              <a:avLst/>
            </a:prstGeom>
            <a:solidFill>
              <a:srgbClr val="F4EFED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</p:grpSp>
      <p:sp>
        <p:nvSpPr>
          <p:cNvPr id="502" name="Google Shape;502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25</a:t>
            </a:fld>
            <a:endParaRPr/>
          </a:p>
        </p:txBody>
      </p:sp>
      <p:pic>
        <p:nvPicPr>
          <p:cNvPr id="503" name="Google Shape;503;p1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216542" y="2309006"/>
            <a:ext cx="1443953" cy="1443951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1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024458" y="3812858"/>
            <a:ext cx="1443953" cy="1443951"/>
          </a:xfrm>
          <a:prstGeom prst="rect">
            <a:avLst/>
          </a:prstGeom>
          <a:noFill/>
          <a:ln>
            <a:noFill/>
          </a:ln>
        </p:spPr>
      </p:pic>
      <p:sp>
        <p:nvSpPr>
          <p:cNvPr id="505" name="Google Shape;505;p19"/>
          <p:cNvSpPr/>
          <p:nvPr/>
        </p:nvSpPr>
        <p:spPr>
          <a:xfrm>
            <a:off x="3802231" y="2874022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g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19"/>
          <p:cNvSpPr/>
          <p:nvPr/>
        </p:nvSpPr>
        <p:spPr>
          <a:xfrm>
            <a:off x="4116148" y="2874022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u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19"/>
          <p:cNvSpPr/>
          <p:nvPr/>
        </p:nvSpPr>
        <p:spPr>
          <a:xfrm>
            <a:off x="4430066" y="2874022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19"/>
          <p:cNvSpPr/>
          <p:nvPr/>
        </p:nvSpPr>
        <p:spPr>
          <a:xfrm>
            <a:off x="4743984" y="2874022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t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19"/>
          <p:cNvSpPr/>
          <p:nvPr/>
        </p:nvSpPr>
        <p:spPr>
          <a:xfrm>
            <a:off x="5057902" y="2874022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a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19"/>
          <p:cNvSpPr/>
          <p:nvPr/>
        </p:nvSpPr>
        <p:spPr>
          <a:xfrm>
            <a:off x="5371820" y="2874022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r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19"/>
          <p:cNvSpPr/>
          <p:nvPr/>
        </p:nvSpPr>
        <p:spPr>
          <a:xfrm>
            <a:off x="2052787" y="4377874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v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19"/>
          <p:cNvSpPr/>
          <p:nvPr/>
        </p:nvSpPr>
        <p:spPr>
          <a:xfrm>
            <a:off x="2366705" y="4377874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19"/>
          <p:cNvSpPr/>
          <p:nvPr/>
        </p:nvSpPr>
        <p:spPr>
          <a:xfrm>
            <a:off x="2680623" y="4377874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19"/>
          <p:cNvSpPr/>
          <p:nvPr/>
        </p:nvSpPr>
        <p:spPr>
          <a:xfrm>
            <a:off x="2994541" y="4377874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19"/>
          <p:cNvSpPr/>
          <p:nvPr/>
        </p:nvSpPr>
        <p:spPr>
          <a:xfrm>
            <a:off x="3308459" y="4377874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i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19"/>
          <p:cNvSpPr/>
          <p:nvPr/>
        </p:nvSpPr>
        <p:spPr>
          <a:xfrm>
            <a:off x="3622377" y="4377874"/>
            <a:ext cx="313800" cy="31380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rgbClr val="00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n</a:t>
            </a:r>
            <a:endParaRPr sz="18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19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추후 계획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518" name="Google Shape;518;p19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</a:rPr>
              <a:t>03. 작품 세부 사항</a:t>
            </a:r>
            <a:endParaRPr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</a:endParaRPr>
          </a:p>
        </p:txBody>
      </p:sp>
      <p:sp>
        <p:nvSpPr>
          <p:cNvPr id="519" name="Google Shape;519;p19"/>
          <p:cNvSpPr txBox="1"/>
          <p:nvPr/>
        </p:nvSpPr>
        <p:spPr>
          <a:xfrm>
            <a:off x="6736550" y="3203100"/>
            <a:ext cx="3520200" cy="120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물체 인식을 위한</a:t>
            </a:r>
            <a:endParaRPr sz="2400" i="0" u="none" strike="noStrike" cap="none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그림책 출시 </a:t>
            </a:r>
            <a:r>
              <a:rPr lang="ko-KR" altLang="en-US" sz="2400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</a:rPr>
              <a:t>고려</a:t>
            </a:r>
            <a:endParaRPr sz="1600" i="0" u="none" strike="noStrike" cap="none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cxnSp>
        <p:nvCxnSpPr>
          <p:cNvPr id="520" name="Google Shape;520;p19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AAE1B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21" name="Google Shape;521;p19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22" name="Google Shape;522;p19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23" name="Google Shape;523;p19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9" name="Google Shape;424;g98b73df111_2_28"/>
          <p:cNvCxnSpPr/>
          <p:nvPr/>
        </p:nvCxnSpPr>
        <p:spPr>
          <a:xfrm>
            <a:off x="1180933" y="989148"/>
            <a:ext cx="183658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97271b90b6_1_8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26</a:t>
            </a:fld>
            <a:endParaRPr/>
          </a:p>
        </p:txBody>
      </p:sp>
      <p:sp>
        <p:nvSpPr>
          <p:cNvPr id="530" name="Google Shape;530;g97271b90b6_1_80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246A7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시연 및 Q&amp;A</a:t>
            </a:r>
            <a:endParaRPr sz="1400" b="1" i="0" u="none" strike="noStrike" cap="none">
              <a:solidFill>
                <a:srgbClr val="000000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531" name="Google Shape;531;g97271b90b6_1_80"/>
          <p:cNvSpPr txBox="1"/>
          <p:nvPr/>
        </p:nvSpPr>
        <p:spPr>
          <a:xfrm>
            <a:off x="5549250" y="3751925"/>
            <a:ext cx="1093500" cy="94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시연</a:t>
            </a:r>
            <a:endParaRPr sz="18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Q&amp;A</a:t>
            </a:r>
            <a:endParaRPr sz="18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532" name="Google Shape;532;g97271b90b6_1_80"/>
          <p:cNvSpPr txBox="1"/>
          <p:nvPr/>
        </p:nvSpPr>
        <p:spPr>
          <a:xfrm>
            <a:off x="3924300" y="2271475"/>
            <a:ext cx="1667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chemeClr val="accent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04</a:t>
            </a:r>
            <a:endParaRPr sz="6000" b="1" i="0" u="none" strike="noStrike" cap="none">
              <a:solidFill>
                <a:schemeClr val="accent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27</a:t>
            </a:fld>
            <a:endParaRPr/>
          </a:p>
        </p:txBody>
      </p:sp>
      <p:sp>
        <p:nvSpPr>
          <p:cNvPr id="538" name="Google Shape;538;p27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시연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539" name="Google Shape;539;p27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04. 시연 및 Q&amp;A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540" name="Google Shape;540;p27"/>
          <p:cNvCxnSpPr/>
          <p:nvPr/>
        </p:nvCxnSpPr>
        <p:spPr>
          <a:xfrm>
            <a:off x="1180933" y="989148"/>
            <a:ext cx="1662851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41" name="Google Shape;541;p27"/>
          <p:cNvSpPr/>
          <p:nvPr/>
        </p:nvSpPr>
        <p:spPr>
          <a:xfrm>
            <a:off x="1231522" y="2100975"/>
            <a:ext cx="244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1" i="0" u="none" strike="noStrike" cap="none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기본 동작</a:t>
            </a:r>
            <a:endParaRPr sz="2500" b="1" i="0" u="none" strike="noStrike" cap="none">
              <a:solidFill>
                <a:schemeClr val="lt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542" name="Google Shape;542;p27"/>
          <p:cNvSpPr/>
          <p:nvPr/>
        </p:nvSpPr>
        <p:spPr>
          <a:xfrm>
            <a:off x="4872450" y="2100975"/>
            <a:ext cx="244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1" i="0" u="none" strike="noStrike" cap="none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엔딩</a:t>
            </a:r>
            <a:endParaRPr sz="2500" b="1" i="0" u="none" strike="noStrike" cap="none">
              <a:solidFill>
                <a:schemeClr val="lt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cxnSp>
        <p:nvCxnSpPr>
          <p:cNvPr id="543" name="Google Shape;543;p27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246A7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44" name="Google Shape;544;p27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45" name="Google Shape;545;p27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46" name="Google Shape;546;p27"/>
          <p:cNvCxnSpPr/>
          <p:nvPr/>
        </p:nvCxnSpPr>
        <p:spPr>
          <a:xfrm>
            <a:off x="11271947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547" name="Google Shape;547;p27"/>
          <p:cNvSpPr/>
          <p:nvPr/>
        </p:nvSpPr>
        <p:spPr>
          <a:xfrm>
            <a:off x="8513378" y="2100975"/>
            <a:ext cx="2447100" cy="78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00" tIns="91400" rIns="91400" bIns="914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500"/>
              <a:buFont typeface="Arial"/>
              <a:buNone/>
            </a:pPr>
            <a:r>
              <a:rPr lang="ko-KR" sz="2500" b="1" i="0" u="none" strike="noStrike" cap="none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설정</a:t>
            </a:r>
            <a:endParaRPr sz="2500" b="1" i="0" u="none" strike="noStrike" cap="none">
              <a:solidFill>
                <a:schemeClr val="lt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548" name="Google Shape;548;p27"/>
          <p:cNvSpPr txBox="1"/>
          <p:nvPr/>
        </p:nvSpPr>
        <p:spPr>
          <a:xfrm>
            <a:off x="1231521" y="3090742"/>
            <a:ext cx="2447101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튜토리얼</a:t>
            </a:r>
            <a:endParaRPr sz="2000" b="0" i="0" u="none" strike="noStrike" cap="none" dirty="0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일반</a:t>
            </a:r>
            <a:endParaRPr dirty="0"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  <p:sp>
        <p:nvSpPr>
          <p:cNvPr id="549" name="Google Shape;549;p27"/>
          <p:cNvSpPr txBox="1"/>
          <p:nvPr/>
        </p:nvSpPr>
        <p:spPr>
          <a:xfrm>
            <a:off x="4872450" y="3090741"/>
            <a:ext cx="2447100" cy="5539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엔딩</a:t>
            </a:r>
            <a:endParaRPr sz="2000" b="0" i="0" u="none" strike="noStrike" cap="none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550" name="Google Shape;550;p27"/>
          <p:cNvSpPr txBox="1"/>
          <p:nvPr/>
        </p:nvSpPr>
        <p:spPr>
          <a:xfrm>
            <a:off x="8513378" y="3090741"/>
            <a:ext cx="2447100" cy="10156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게임 초기화</a:t>
            </a:r>
            <a:endParaRPr sz="2000" b="0" i="0" u="none" strike="noStrike" cap="none">
              <a:solidFill>
                <a:srgbClr val="000000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000" b="0" i="0" u="none" strike="noStrike" cap="none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소리 설정</a:t>
            </a:r>
            <a:endParaRPr>
              <a:latin typeface="10X10" panose="020D0604000000000000" pitchFamily="50" charset="-127"/>
              <a:ea typeface="10X10" panose="020D0604000000000000" pitchFamily="50" charset="-127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28</a:t>
            </a:fld>
            <a:endParaRPr/>
          </a:p>
        </p:txBody>
      </p:sp>
      <p:sp>
        <p:nvSpPr>
          <p:cNvPr id="556" name="Google Shape;556;p28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시연 - 튜토리얼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557" name="Google Shape;557;p28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04. 시연 및 Q&amp;A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558" name="Google Shape;558;p28"/>
          <p:cNvCxnSpPr/>
          <p:nvPr/>
        </p:nvCxnSpPr>
        <p:spPr>
          <a:xfrm>
            <a:off x="1180933" y="989148"/>
            <a:ext cx="165370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9" name="Google Shape;559;p28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246A7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60" name="Google Shape;560;p28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61" name="Google Shape;561;p28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62" name="Google Shape;562;p28"/>
          <p:cNvCxnSpPr/>
          <p:nvPr/>
        </p:nvCxnSpPr>
        <p:spPr>
          <a:xfrm>
            <a:off x="11271947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11" name="튜토리얼">
            <a:hlinkClick r:id="" action="ppaction://media"/>
            <a:extLst>
              <a:ext uri="{FF2B5EF4-FFF2-40B4-BE49-F238E27FC236}">
                <a16:creationId xmlns:a16="http://schemas.microsoft.com/office/drawing/2014/main" id="{69584974-B1DF-4F22-BA59-737C3F1E085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4273" y="1386783"/>
            <a:ext cx="8723454" cy="490694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24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2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29</a:t>
            </a:fld>
            <a:endParaRPr/>
          </a:p>
        </p:txBody>
      </p:sp>
      <p:sp>
        <p:nvSpPr>
          <p:cNvPr id="570" name="Google Shape;570;p29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시연 - 일반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571" name="Google Shape;571;p29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04. 시연 및 Q&amp;A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573" name="Google Shape;573;p29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246A7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74" name="Google Shape;574;p29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75" name="Google Shape;575;p29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76" name="Google Shape;576;p29"/>
          <p:cNvCxnSpPr/>
          <p:nvPr/>
        </p:nvCxnSpPr>
        <p:spPr>
          <a:xfrm>
            <a:off x="11271947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2" name="Google Shape;558;p28"/>
          <p:cNvCxnSpPr/>
          <p:nvPr/>
        </p:nvCxnSpPr>
        <p:spPr>
          <a:xfrm>
            <a:off x="1180933" y="989148"/>
            <a:ext cx="165370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일반">
            <a:hlinkClick r:id="" action="ppaction://media"/>
            <a:extLst>
              <a:ext uri="{FF2B5EF4-FFF2-40B4-BE49-F238E27FC236}">
                <a16:creationId xmlns:a16="http://schemas.microsoft.com/office/drawing/2014/main" id="{B491CDAE-F0AA-4775-BA4C-8ED061AF800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4273" y="1386783"/>
            <a:ext cx="8679232" cy="488206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053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2"/>
          <p:cNvSpPr/>
          <p:nvPr/>
        </p:nvSpPr>
        <p:spPr>
          <a:xfrm>
            <a:off x="4000499" y="3169741"/>
            <a:ext cx="4200071" cy="47334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 dirty="0">
                <a:solidFill>
                  <a:schemeClr val="lt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주제 선정 배경</a:t>
            </a:r>
            <a:endParaRPr sz="1400" b="1" i="0" u="none" strike="noStrike" cap="none" dirty="0">
              <a:solidFill>
                <a:srgbClr val="000000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118" name="Google Shape;118;p12"/>
          <p:cNvSpPr txBox="1"/>
          <p:nvPr/>
        </p:nvSpPr>
        <p:spPr>
          <a:xfrm>
            <a:off x="5009053" y="3751925"/>
            <a:ext cx="2182962" cy="133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i="0" u="none" strike="noStrike" cap="none" dirty="0" err="1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Smart</a:t>
            </a:r>
            <a:r>
              <a:rPr lang="ko-KR" sz="180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</a:t>
            </a:r>
            <a:r>
              <a:rPr lang="ko-KR" sz="1800" i="0" u="none" strike="noStrike" cap="none" dirty="0" err="1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Learning</a:t>
            </a:r>
            <a:endParaRPr sz="1800" i="0" u="none" strike="noStrike" cap="none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i="0" u="none" strike="noStrike" cap="none" dirty="0" err="1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Gamification</a:t>
            </a:r>
            <a:endParaRPr sz="1800" i="0" u="none" strike="noStrike" cap="none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Char char="•"/>
            </a:pPr>
            <a:r>
              <a:rPr lang="ko-KR" sz="180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기대효과</a:t>
            </a:r>
            <a:endParaRPr sz="1800" i="0" u="none" strike="noStrike" cap="none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119" name="Google Shape;11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</a:t>
            </a:fld>
            <a:endParaRPr/>
          </a:p>
        </p:txBody>
      </p:sp>
      <p:sp>
        <p:nvSpPr>
          <p:cNvPr id="120" name="Google Shape;120;p12"/>
          <p:cNvSpPr txBox="1"/>
          <p:nvPr/>
        </p:nvSpPr>
        <p:spPr>
          <a:xfrm>
            <a:off x="3924300" y="2271475"/>
            <a:ext cx="1667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chemeClr val="accent2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 sz="6000" b="1" i="0" u="none" strike="noStrike" cap="none">
              <a:solidFill>
                <a:schemeClr val="accen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97271b90b6_1_8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30</a:t>
            </a:fld>
            <a:endParaRPr/>
          </a:p>
        </p:txBody>
      </p:sp>
      <p:sp>
        <p:nvSpPr>
          <p:cNvPr id="582" name="Google Shape;582;g97271b90b6_1_87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시연 - 엔딩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583" name="Google Shape;583;g97271b90b6_1_87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04. 시연 및 Q&amp;A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585" name="Google Shape;585;g97271b90b6_1_87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246A7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86" name="Google Shape;586;g97271b90b6_1_87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87" name="Google Shape;587;g97271b90b6_1_87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88" name="Google Shape;588;g97271b90b6_1_87"/>
          <p:cNvCxnSpPr/>
          <p:nvPr/>
        </p:nvCxnSpPr>
        <p:spPr>
          <a:xfrm>
            <a:off x="11271947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2" name="Google Shape;558;p28"/>
          <p:cNvCxnSpPr/>
          <p:nvPr/>
        </p:nvCxnSpPr>
        <p:spPr>
          <a:xfrm>
            <a:off x="1180933" y="989148"/>
            <a:ext cx="165370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엔딩최종">
            <a:hlinkClick r:id="" action="ppaction://media"/>
            <a:extLst>
              <a:ext uri="{FF2B5EF4-FFF2-40B4-BE49-F238E27FC236}">
                <a16:creationId xmlns:a16="http://schemas.microsoft.com/office/drawing/2014/main" id="{7D2A21EC-0D05-44E1-BA6A-9C4F5CF177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19385" y="1433147"/>
            <a:ext cx="8753230" cy="492369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3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31</a:t>
            </a:fld>
            <a:endParaRPr/>
          </a:p>
        </p:txBody>
      </p:sp>
      <p:sp>
        <p:nvSpPr>
          <p:cNvPr id="595" name="Google Shape;595;p30"/>
          <p:cNvSpPr txBox="1"/>
          <p:nvPr/>
        </p:nvSpPr>
        <p:spPr>
          <a:xfrm>
            <a:off x="1180927" y="1025975"/>
            <a:ext cx="2494258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시연 – 게임 초기화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596" name="Google Shape;596;p30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04. 시연 및 Q&amp;A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597" name="Google Shape;597;p30"/>
          <p:cNvCxnSpPr/>
          <p:nvPr/>
        </p:nvCxnSpPr>
        <p:spPr>
          <a:xfrm>
            <a:off x="1180933" y="989148"/>
            <a:ext cx="1818299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8" name="Google Shape;598;p30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246A7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599" name="Google Shape;599;p30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600" name="Google Shape;600;p30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601" name="Google Shape;601;p30"/>
          <p:cNvCxnSpPr/>
          <p:nvPr/>
        </p:nvCxnSpPr>
        <p:spPr>
          <a:xfrm>
            <a:off x="11271947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pic>
        <p:nvPicPr>
          <p:cNvPr id="11" name="초기화테스트">
            <a:hlinkClick r:id="" action="ppaction://media"/>
            <a:extLst>
              <a:ext uri="{FF2B5EF4-FFF2-40B4-BE49-F238E27FC236}">
                <a16:creationId xmlns:a16="http://schemas.microsoft.com/office/drawing/2014/main" id="{97CD35D5-518A-4221-8173-93024E68A49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4240" y="1365950"/>
            <a:ext cx="8663520" cy="48732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5962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32</a:t>
            </a:fld>
            <a:endParaRPr/>
          </a:p>
        </p:txBody>
      </p:sp>
      <p:sp>
        <p:nvSpPr>
          <p:cNvPr id="608" name="Google Shape;608;p31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시연 – 소리 설정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609" name="Google Shape;609;p31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04. 시연 및 Q&amp;A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611" name="Google Shape;611;p31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246A7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612" name="Google Shape;612;p31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613" name="Google Shape;613;p31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614" name="Google Shape;614;p31"/>
          <p:cNvCxnSpPr/>
          <p:nvPr/>
        </p:nvCxnSpPr>
        <p:spPr>
          <a:xfrm>
            <a:off x="11271947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2" name="Google Shape;558;p28"/>
          <p:cNvCxnSpPr/>
          <p:nvPr/>
        </p:nvCxnSpPr>
        <p:spPr>
          <a:xfrm>
            <a:off x="1180933" y="989148"/>
            <a:ext cx="165370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" name="소리테스트">
            <a:hlinkClick r:id="" action="ppaction://media"/>
            <a:extLst>
              <a:ext uri="{FF2B5EF4-FFF2-40B4-BE49-F238E27FC236}">
                <a16:creationId xmlns:a16="http://schemas.microsoft.com/office/drawing/2014/main" id="{11775E8D-1BA3-40C9-9C91-75374E0BB3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688123" y="1529862"/>
            <a:ext cx="8815754" cy="495886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97271b90b6_2_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33</a:t>
            </a:fld>
            <a:endParaRPr/>
          </a:p>
        </p:txBody>
      </p:sp>
      <p:sp>
        <p:nvSpPr>
          <p:cNvPr id="621" name="Google Shape;621;g97271b90b6_2_1"/>
          <p:cNvSpPr txBox="1"/>
          <p:nvPr/>
        </p:nvSpPr>
        <p:spPr>
          <a:xfrm>
            <a:off x="4983332" y="2816495"/>
            <a:ext cx="2225336" cy="122501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lang="ko-KR" sz="4400" b="0" i="0" u="none" strike="noStrike" cap="none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Q &amp; A</a:t>
            </a:r>
            <a:endParaRPr sz="4400" b="0" i="0" u="none" strike="noStrike" cap="none">
              <a:solidFill>
                <a:schemeClr val="lt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sp>
        <p:nvSpPr>
          <p:cNvPr id="622" name="Google Shape;622;g97271b90b6_2_1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Q&amp;A</a:t>
            </a:r>
            <a:endParaRPr sz="18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623" name="Google Shape;623;g97271b90b6_2_1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04. 시연 및 Q&amp;A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625" name="Google Shape;625;g97271b90b6_2_1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246A7F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626" name="Google Shape;626;g97271b90b6_2_1"/>
          <p:cNvCxnSpPr/>
          <p:nvPr/>
        </p:nvCxnSpPr>
        <p:spPr>
          <a:xfrm>
            <a:off x="10413505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627" name="Google Shape;627;g97271b90b6_2_1"/>
          <p:cNvCxnSpPr/>
          <p:nvPr/>
        </p:nvCxnSpPr>
        <p:spPr>
          <a:xfrm>
            <a:off x="1083894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628" name="Google Shape;628;g97271b90b6_2_1"/>
          <p:cNvCxnSpPr/>
          <p:nvPr/>
        </p:nvCxnSpPr>
        <p:spPr>
          <a:xfrm>
            <a:off x="11271947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2" name="Google Shape;558;p28"/>
          <p:cNvCxnSpPr/>
          <p:nvPr/>
        </p:nvCxnSpPr>
        <p:spPr>
          <a:xfrm>
            <a:off x="1180933" y="989148"/>
            <a:ext cx="1653707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21"/>
          <p:cNvSpPr txBox="1"/>
          <p:nvPr/>
        </p:nvSpPr>
        <p:spPr>
          <a:xfrm>
            <a:off x="3091353" y="2620125"/>
            <a:ext cx="5865900" cy="12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200"/>
              <a:buFont typeface="Arial"/>
              <a:buNone/>
            </a:pPr>
            <a:r>
              <a:rPr lang="ko-KR" sz="7200" b="0" i="0" u="none" strike="noStrike" cap="none" dirty="0" err="1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Thank</a:t>
            </a:r>
            <a:r>
              <a:rPr lang="ko-KR" sz="7200" b="0" i="0" u="none" strike="noStrike" cap="none" dirty="0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 </a:t>
            </a:r>
            <a:r>
              <a:rPr lang="ko-KR" sz="7200" b="0" i="0" u="none" strike="noStrike" cap="none" dirty="0" err="1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you</a:t>
            </a:r>
            <a:endParaRPr sz="7200" b="0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634" name="Google Shape;634;p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34</a:t>
            </a:fld>
            <a:endParaRPr/>
          </a:p>
        </p:txBody>
      </p:sp>
      <p:sp>
        <p:nvSpPr>
          <p:cNvPr id="635" name="Google Shape;635;p21"/>
          <p:cNvSpPr/>
          <p:nvPr/>
        </p:nvSpPr>
        <p:spPr>
          <a:xfrm>
            <a:off x="3924299" y="3820416"/>
            <a:ext cx="4200000" cy="391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0" i="0" u="none" strike="noStrike" cap="none" dirty="0">
                <a:solidFill>
                  <a:schemeClr val="lt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이공 </a:t>
            </a:r>
            <a:r>
              <a:rPr lang="ko-KR" sz="2000" b="0" i="0" u="none" strike="noStrike" cap="none" dirty="0" err="1">
                <a:solidFill>
                  <a:schemeClr val="lt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일타</a:t>
            </a:r>
            <a:r>
              <a:rPr lang="ko-KR" sz="2000" b="0" i="0" u="none" strike="noStrike" cap="none" dirty="0">
                <a:solidFill>
                  <a:schemeClr val="lt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 </a:t>
            </a:r>
            <a:r>
              <a:rPr lang="ko-KR" sz="2000" b="0" i="0" u="none" strike="noStrike" cap="none" dirty="0" err="1">
                <a:solidFill>
                  <a:schemeClr val="lt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게임즈</a:t>
            </a:r>
            <a:endParaRPr sz="2000" b="0" i="0" u="none" strike="noStrike" cap="none" dirty="0">
              <a:solidFill>
                <a:schemeClr val="lt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p13"/>
          <p:cNvSpPr txBox="1"/>
          <p:nvPr/>
        </p:nvSpPr>
        <p:spPr>
          <a:xfrm>
            <a:off x="1026522" y="4028742"/>
            <a:ext cx="6289239" cy="19389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 dirty="0" err="1">
                <a:solidFill>
                  <a:schemeClr val="accent2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AI</a:t>
            </a:r>
            <a:r>
              <a:rPr lang="ko-KR" sz="4000" b="1" i="0" u="none" strike="noStrike" cap="none" dirty="0" err="1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를</a:t>
            </a:r>
            <a:r>
              <a:rPr lang="ko-KR" sz="4000" b="1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활용한 </a:t>
            </a:r>
            <a:endParaRPr sz="4000" b="1" i="0" u="none" strike="noStrike" cap="none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ko-KR" sz="4000" b="1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어린이</a:t>
            </a:r>
            <a:r>
              <a:rPr lang="ko-KR" sz="4000" b="1" i="0" u="none" strike="noStrike" cap="none" dirty="0">
                <a:solidFill>
                  <a:schemeClr val="accen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</a:t>
            </a:r>
            <a:r>
              <a:rPr lang="ko-KR" sz="4000" b="1" i="0" u="none" strike="noStrike" cap="none" dirty="0">
                <a:solidFill>
                  <a:srgbClr val="A3D3EB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“언어 학습”</a:t>
            </a:r>
            <a:endParaRPr sz="1400" b="0" i="0" u="none" strike="noStrike" cap="none" dirty="0">
              <a:solidFill>
                <a:srgbClr val="A3D3EB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grpSp>
        <p:nvGrpSpPr>
          <p:cNvPr id="126" name="Google Shape;126;p13"/>
          <p:cNvGrpSpPr/>
          <p:nvPr/>
        </p:nvGrpSpPr>
        <p:grpSpPr>
          <a:xfrm>
            <a:off x="5463982" y="1632863"/>
            <a:ext cx="5389159" cy="3128316"/>
            <a:chOff x="5600498" y="1977442"/>
            <a:chExt cx="6045528" cy="3417251"/>
          </a:xfrm>
        </p:grpSpPr>
        <p:pic>
          <p:nvPicPr>
            <p:cNvPr id="127" name="Google Shape;127;p13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6150017" y="1977442"/>
              <a:ext cx="5316009" cy="30433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28" name="Google Shape;128;p13"/>
            <p:cNvSpPr txBox="1"/>
            <p:nvPr/>
          </p:nvSpPr>
          <p:spPr>
            <a:xfrm>
              <a:off x="5600498" y="5020791"/>
              <a:ext cx="6045528" cy="37390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2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[사례 1] 구글, AI 활용해 어린이 언어 학습 돕는다</a:t>
              </a:r>
              <a:endParaRPr sz="1400" b="0" i="0" u="none" strike="noStrike" cap="none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</p:txBody>
        </p:sp>
      </p:grpSp>
      <p:sp>
        <p:nvSpPr>
          <p:cNvPr id="129" name="Google Shape;129;p13"/>
          <p:cNvSpPr/>
          <p:nvPr/>
        </p:nvSpPr>
        <p:spPr>
          <a:xfrm>
            <a:off x="6400800" y="1632863"/>
            <a:ext cx="2253343" cy="342288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" name="Google Shape;130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4</a:t>
            </a:fld>
            <a:endParaRPr/>
          </a:p>
        </p:txBody>
      </p:sp>
      <p:sp>
        <p:nvSpPr>
          <p:cNvPr id="131" name="Google Shape;131;p13"/>
          <p:cNvSpPr txBox="1"/>
          <p:nvPr/>
        </p:nvSpPr>
        <p:spPr>
          <a:xfrm>
            <a:off x="9174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Smart Learning</a:t>
            </a:r>
            <a:endParaRPr sz="140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132" name="Google Shape;132;p13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01. 주제 선정 배경</a:t>
            </a:r>
            <a:endParaRPr sz="140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133" name="Google Shape;133;p13"/>
          <p:cNvCxnSpPr/>
          <p:nvPr/>
        </p:nvCxnSpPr>
        <p:spPr>
          <a:xfrm rot="10800000" flipH="1">
            <a:off x="1180933" y="987348"/>
            <a:ext cx="20781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34" name="Google Shape;134;p13"/>
          <p:cNvCxnSpPr/>
          <p:nvPr/>
        </p:nvCxnSpPr>
        <p:spPr>
          <a:xfrm>
            <a:off x="104308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EC5D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35" name="Google Shape;135;p13"/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36" name="Google Shape;136;p13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37" name="Google Shape;137;p13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14"/>
          <p:cNvSpPr txBox="1"/>
          <p:nvPr/>
        </p:nvSpPr>
        <p:spPr>
          <a:xfrm>
            <a:off x="6239866" y="2806121"/>
            <a:ext cx="4863563" cy="16040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1" i="0" u="none" strike="noStrike" cap="none" dirty="0">
                <a:solidFill>
                  <a:schemeClr val="accent2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“스마트학습”</a:t>
            </a:r>
            <a:r>
              <a:rPr lang="ko-KR" sz="3500" b="1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 시장의 </a:t>
            </a:r>
            <a:endParaRPr sz="3500" b="1" i="0" u="none" strike="noStrike" cap="none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  <a:p>
            <a:pPr marL="0" marR="0" lvl="0" indent="0" algn="ctr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00"/>
              <a:buFont typeface="Arial"/>
              <a:buNone/>
            </a:pPr>
            <a:r>
              <a:rPr lang="ko-KR" sz="3500" b="1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rPr>
              <a:t>기대 및 전망</a:t>
            </a:r>
            <a:endParaRPr sz="1400" b="0" i="0" u="none" strike="noStrike" cap="none" dirty="0">
              <a:solidFill>
                <a:schemeClr val="dk1"/>
              </a:solidFill>
              <a:latin typeface="10X10" panose="020D0604000000000000" pitchFamily="50" charset="-127"/>
              <a:ea typeface="10X10" panose="020D0604000000000000" pitchFamily="50" charset="-127"/>
              <a:sym typeface="Arial"/>
            </a:endParaRPr>
          </a:p>
        </p:txBody>
      </p:sp>
      <p:grpSp>
        <p:nvGrpSpPr>
          <p:cNvPr id="143" name="Google Shape;143;p14"/>
          <p:cNvGrpSpPr/>
          <p:nvPr/>
        </p:nvGrpSpPr>
        <p:grpSpPr>
          <a:xfrm>
            <a:off x="1026522" y="2119688"/>
            <a:ext cx="5435700" cy="3495097"/>
            <a:chOff x="1026522" y="1837796"/>
            <a:chExt cx="5435700" cy="3495097"/>
          </a:xfrm>
        </p:grpSpPr>
        <p:grpSp>
          <p:nvGrpSpPr>
            <p:cNvPr id="144" name="Google Shape;144;p14"/>
            <p:cNvGrpSpPr/>
            <p:nvPr/>
          </p:nvGrpSpPr>
          <p:grpSpPr>
            <a:xfrm>
              <a:off x="1026522" y="1837796"/>
              <a:ext cx="4877660" cy="2960916"/>
              <a:chOff x="2868084" y="2209620"/>
              <a:chExt cx="4877660" cy="2960916"/>
            </a:xfrm>
          </p:grpSpPr>
          <p:pic>
            <p:nvPicPr>
              <p:cNvPr id="145" name="Google Shape;145;p14"/>
              <p:cNvPicPr preferRelativeResize="0"/>
              <p:nvPr/>
            </p:nvPicPr>
            <p:blipFill rotWithShape="1">
              <a:blip r:embed="rId3">
                <a:alphaModFix/>
              </a:blip>
              <a:srcRect/>
              <a:stretch/>
            </p:blipFill>
            <p:spPr>
              <a:xfrm>
                <a:off x="2868084" y="2209620"/>
                <a:ext cx="4877660" cy="52158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6" name="Google Shape;146;p14"/>
              <p:cNvPicPr preferRelativeResize="0"/>
              <p:nvPr/>
            </p:nvPicPr>
            <p:blipFill rotWithShape="1">
              <a:blip r:embed="rId4">
                <a:alphaModFix/>
              </a:blip>
              <a:srcRect/>
              <a:stretch/>
            </p:blipFill>
            <p:spPr>
              <a:xfrm>
                <a:off x="2868084" y="4580172"/>
                <a:ext cx="4631196" cy="59036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7" name="Google Shape;147;p14"/>
              <p:cNvPicPr preferRelativeResize="0"/>
              <p:nvPr/>
            </p:nvPicPr>
            <p:blipFill rotWithShape="1">
              <a:blip r:embed="rId5">
                <a:alphaModFix/>
              </a:blip>
              <a:srcRect/>
              <a:stretch/>
            </p:blipFill>
            <p:spPr>
              <a:xfrm>
                <a:off x="2915600" y="2896053"/>
                <a:ext cx="4830143" cy="654859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148" name="Google Shape;148;p14"/>
              <p:cNvPicPr preferRelativeResize="0"/>
              <p:nvPr/>
            </p:nvPicPr>
            <p:blipFill rotWithShape="1">
              <a:blip r:embed="rId6">
                <a:alphaModFix/>
              </a:blip>
              <a:srcRect/>
              <a:stretch/>
            </p:blipFill>
            <p:spPr>
              <a:xfrm>
                <a:off x="2915601" y="3715761"/>
                <a:ext cx="4830143" cy="699562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  <p:sp>
          <p:nvSpPr>
            <p:cNvPr id="149" name="Google Shape;149;p14"/>
            <p:cNvSpPr txBox="1"/>
            <p:nvPr/>
          </p:nvSpPr>
          <p:spPr>
            <a:xfrm>
              <a:off x="1026522" y="4963561"/>
              <a:ext cx="5435700" cy="369332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lang="ko-KR" sz="1800" b="0" i="0" u="none" strike="noStrike" cap="none" dirty="0">
                  <a:solidFill>
                    <a:schemeClr val="dk2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[사례 2] 스마트 학습 시장의 긍정적 여론 사례</a:t>
              </a:r>
              <a:endParaRPr sz="1400" b="0" i="0" u="none" strike="noStrike" cap="none" dirty="0">
                <a:solidFill>
                  <a:srgbClr val="000000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</p:txBody>
        </p:sp>
      </p:grpSp>
      <p:sp>
        <p:nvSpPr>
          <p:cNvPr id="150" name="Google Shape;150;p14"/>
          <p:cNvSpPr/>
          <p:nvPr/>
        </p:nvSpPr>
        <p:spPr>
          <a:xfrm>
            <a:off x="2386604" y="2171706"/>
            <a:ext cx="2999200" cy="342288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1" name="Google Shape;151;p14"/>
          <p:cNvSpPr/>
          <p:nvPr/>
        </p:nvSpPr>
        <p:spPr>
          <a:xfrm>
            <a:off x="2111825" y="2764977"/>
            <a:ext cx="2253343" cy="342288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2529933" y="3619506"/>
            <a:ext cx="2048494" cy="342288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3" name="Google Shape;153;p14"/>
          <p:cNvSpPr/>
          <p:nvPr/>
        </p:nvSpPr>
        <p:spPr>
          <a:xfrm>
            <a:off x="2209798" y="4471138"/>
            <a:ext cx="2253343" cy="342288"/>
          </a:xfrm>
          <a:prstGeom prst="rect">
            <a:avLst/>
          </a:pr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54" name="Google Shape;15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5</a:t>
            </a:fld>
            <a:endParaRPr/>
          </a:p>
        </p:txBody>
      </p:sp>
      <p:cxnSp>
        <p:nvCxnSpPr>
          <p:cNvPr id="158" name="Google Shape;158;p14"/>
          <p:cNvCxnSpPr/>
          <p:nvPr/>
        </p:nvCxnSpPr>
        <p:spPr>
          <a:xfrm>
            <a:off x="104308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EC5D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59" name="Google Shape;159;p14"/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60" name="Google Shape;160;p14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61" name="Google Shape;161;p14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22" name="Google Shape;131;p13">
            <a:extLst>
              <a:ext uri="{FF2B5EF4-FFF2-40B4-BE49-F238E27FC236}">
                <a16:creationId xmlns:a16="http://schemas.microsoft.com/office/drawing/2014/main" id="{DD8155BE-4FE3-44DE-A744-6A32928ADAEF}"/>
              </a:ext>
            </a:extLst>
          </p:cNvPr>
          <p:cNvSpPr txBox="1"/>
          <p:nvPr/>
        </p:nvSpPr>
        <p:spPr>
          <a:xfrm>
            <a:off x="9174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Smart Learning</a:t>
            </a:r>
            <a:endParaRPr sz="140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3" name="Google Shape;132;p13">
            <a:extLst>
              <a:ext uri="{FF2B5EF4-FFF2-40B4-BE49-F238E27FC236}">
                <a16:creationId xmlns:a16="http://schemas.microsoft.com/office/drawing/2014/main" id="{AA7E85FB-4327-47FE-A178-8D4BD45A2DF4}"/>
              </a:ext>
            </a:extLst>
          </p:cNvPr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01. 주제 선정 배경</a:t>
            </a:r>
            <a:endParaRPr sz="140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24" name="Google Shape;133;p13">
            <a:extLst>
              <a:ext uri="{FF2B5EF4-FFF2-40B4-BE49-F238E27FC236}">
                <a16:creationId xmlns:a16="http://schemas.microsoft.com/office/drawing/2014/main" id="{B4D3DED3-8966-43F6-AE32-407A8A7EF486}"/>
              </a:ext>
            </a:extLst>
          </p:cNvPr>
          <p:cNvCxnSpPr/>
          <p:nvPr/>
        </p:nvCxnSpPr>
        <p:spPr>
          <a:xfrm rot="10800000" flipH="1">
            <a:off x="1180933" y="987348"/>
            <a:ext cx="20781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Google Shape;166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659875" y="1832375"/>
            <a:ext cx="3994900" cy="440547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7" name="Google Shape;167;p15"/>
          <p:cNvGrpSpPr/>
          <p:nvPr/>
        </p:nvGrpSpPr>
        <p:grpSpPr>
          <a:xfrm>
            <a:off x="6096000" y="3124429"/>
            <a:ext cx="5190026" cy="3496280"/>
            <a:chOff x="6096000" y="2373319"/>
            <a:chExt cx="5190026" cy="3496280"/>
          </a:xfrm>
        </p:grpSpPr>
        <p:sp>
          <p:nvSpPr>
            <p:cNvPr id="168" name="Google Shape;168;p15"/>
            <p:cNvSpPr/>
            <p:nvPr/>
          </p:nvSpPr>
          <p:spPr>
            <a:xfrm>
              <a:off x="6096000" y="2373319"/>
              <a:ext cx="5190026" cy="323161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ko-KR" sz="3500" b="1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2012~2019</a:t>
              </a:r>
              <a:endParaRPr sz="14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ko-KR" sz="3500" b="1" i="0" u="none" strike="noStrike" cap="none" dirty="0">
                  <a:solidFill>
                    <a:schemeClr val="lt1"/>
                  </a:solidFill>
                  <a:highlight>
                    <a:schemeClr val="accent2"/>
                  </a:highlight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스마트학습</a:t>
              </a:r>
              <a:r>
                <a:rPr lang="ko-KR" sz="3500" b="1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의</a:t>
              </a:r>
              <a:endParaRPr sz="3500" b="1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ko-KR" sz="3500" b="1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누적 학습자 규모와 </a:t>
              </a:r>
              <a:endParaRPr sz="3500" b="1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ko-KR" sz="3500" b="1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기업 수 </a:t>
              </a:r>
              <a:r>
                <a:rPr lang="ko-KR" sz="3500" b="1" i="0" u="none" strike="noStrike" cap="none" dirty="0">
                  <a:solidFill>
                    <a:schemeClr val="lt1"/>
                  </a:solidFill>
                  <a:highlight>
                    <a:srgbClr val="A3D3EB"/>
                  </a:highlight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증가</a:t>
              </a:r>
              <a:r>
                <a:rPr lang="ko-KR" sz="3500" b="1" i="0" u="none" strike="noStrike" cap="none" dirty="0">
                  <a:solidFill>
                    <a:schemeClr val="lt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 </a:t>
              </a:r>
              <a:r>
                <a:rPr lang="ko-KR" sz="3500" b="1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추이 그래프</a:t>
              </a:r>
              <a:endParaRPr sz="3500" b="1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000"/>
                <a:buFont typeface="Arial"/>
                <a:buNone/>
              </a:pPr>
              <a:endParaRPr sz="20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600"/>
                <a:buFont typeface="Arial"/>
                <a:buNone/>
              </a:pPr>
              <a:endParaRPr sz="16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스마트러닝 솔루션 기업</a:t>
              </a:r>
              <a:endParaRPr sz="14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lang="ko-KR" sz="1400" b="0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 ‘</a:t>
              </a:r>
              <a:r>
                <a:rPr lang="ko-KR" sz="1400" b="0" i="0" u="none" strike="noStrike" cap="none" dirty="0" err="1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인더스트리</a:t>
              </a:r>
              <a:r>
                <a:rPr lang="ko-KR" sz="1400" b="0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 미디어’  연구 결과</a:t>
              </a:r>
              <a:endParaRPr sz="14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</p:txBody>
        </p:sp>
        <p:sp>
          <p:nvSpPr>
            <p:cNvPr id="169" name="Google Shape;169;p15"/>
            <p:cNvSpPr/>
            <p:nvPr/>
          </p:nvSpPr>
          <p:spPr>
            <a:xfrm>
              <a:off x="7812504" y="5592640"/>
              <a:ext cx="3405955" cy="27695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200"/>
                <a:buFont typeface="Arial"/>
                <a:buNone/>
              </a:pPr>
              <a:r>
                <a:rPr lang="ko-KR" sz="1200" b="0" i="0" u="sng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cs typeface="Malgun Gothic"/>
                  <a:sym typeface="Malgun Gothic"/>
                  <a:hlinkClick r:id="rId4">
                    <a:extLst>
                      <a:ext uri="{A12FA001-AC4F-418D-AE19-62706E023703}">
                        <ahyp:hlinkClr xmlns:ahyp="http://schemas.microsoft.com/office/drawing/2018/hyperlinkcolor" xmlns="" val="tx"/>
                      </a:ext>
                    </a:extLst>
                  </a:hlinkClick>
                </a:rPr>
                <a:t>https://www.ubob.com/Info/Accomplishment</a:t>
              </a:r>
              <a:endParaRPr sz="12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cs typeface="Malgun Gothic"/>
                <a:sym typeface="Malgun Gothic"/>
              </a:endParaRPr>
            </a:p>
          </p:txBody>
        </p:sp>
      </p:grpSp>
      <p:sp>
        <p:nvSpPr>
          <p:cNvPr id="170" name="Google Shape;170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6</a:t>
            </a:fld>
            <a:endParaRPr/>
          </a:p>
        </p:txBody>
      </p:sp>
      <p:cxnSp>
        <p:nvCxnSpPr>
          <p:cNvPr id="174" name="Google Shape;174;p15"/>
          <p:cNvCxnSpPr/>
          <p:nvPr/>
        </p:nvCxnSpPr>
        <p:spPr>
          <a:xfrm>
            <a:off x="104308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EC5D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75" name="Google Shape;175;p15"/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76" name="Google Shape;176;p15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77" name="Google Shape;177;p15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sp>
        <p:nvSpPr>
          <p:cNvPr id="14" name="Google Shape;131;p13">
            <a:extLst>
              <a:ext uri="{FF2B5EF4-FFF2-40B4-BE49-F238E27FC236}">
                <a16:creationId xmlns:a16="http://schemas.microsoft.com/office/drawing/2014/main" id="{F7391498-F5FB-47E9-81E8-1CF78A3454BA}"/>
              </a:ext>
            </a:extLst>
          </p:cNvPr>
          <p:cNvSpPr txBox="1"/>
          <p:nvPr/>
        </p:nvSpPr>
        <p:spPr>
          <a:xfrm>
            <a:off x="9174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Smart Learning</a:t>
            </a:r>
            <a:endParaRPr sz="140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15" name="Google Shape;132;p13">
            <a:extLst>
              <a:ext uri="{FF2B5EF4-FFF2-40B4-BE49-F238E27FC236}">
                <a16:creationId xmlns:a16="http://schemas.microsoft.com/office/drawing/2014/main" id="{55C7201A-6187-4841-AB25-6895CD851980}"/>
              </a:ext>
            </a:extLst>
          </p:cNvPr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01. 주제 선정 배경</a:t>
            </a:r>
            <a:endParaRPr sz="140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16" name="Google Shape;133;p13">
            <a:extLst>
              <a:ext uri="{FF2B5EF4-FFF2-40B4-BE49-F238E27FC236}">
                <a16:creationId xmlns:a16="http://schemas.microsoft.com/office/drawing/2014/main" id="{10978AE1-7102-48ED-AC56-313564F087E0}"/>
              </a:ext>
            </a:extLst>
          </p:cNvPr>
          <p:cNvCxnSpPr/>
          <p:nvPr/>
        </p:nvCxnSpPr>
        <p:spPr>
          <a:xfrm rot="10800000" flipH="1">
            <a:off x="1180933" y="987348"/>
            <a:ext cx="20781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2" name="Google Shape;182;p20" descr="Gamification: How to Take it to the Next Level in 2020 - Agile CRM ...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712599" y="1430950"/>
            <a:ext cx="4766799" cy="2224506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3" name="Google Shape;183;p20"/>
          <p:cNvGrpSpPr/>
          <p:nvPr/>
        </p:nvGrpSpPr>
        <p:grpSpPr>
          <a:xfrm>
            <a:off x="1600484" y="3390281"/>
            <a:ext cx="8991033" cy="1913699"/>
            <a:chOff x="1469451" y="3259651"/>
            <a:chExt cx="8991033" cy="1913699"/>
          </a:xfrm>
        </p:grpSpPr>
        <p:sp>
          <p:nvSpPr>
            <p:cNvPr id="184" name="Google Shape;184;p20"/>
            <p:cNvSpPr txBox="1"/>
            <p:nvPr/>
          </p:nvSpPr>
          <p:spPr>
            <a:xfrm>
              <a:off x="4178255" y="3259651"/>
              <a:ext cx="3573300" cy="769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4400"/>
                <a:buFont typeface="Arial"/>
                <a:buNone/>
              </a:pPr>
              <a:r>
                <a:rPr lang="ko-KR" sz="4400" b="1" i="0" u="none" strike="noStrike" cap="none" dirty="0" err="1">
                  <a:solidFill>
                    <a:schemeClr val="accent2"/>
                  </a:solidFill>
                  <a:latin typeface="10X10 Bold" panose="020D0604000000000000" pitchFamily="50" charset="-127"/>
                  <a:ea typeface="10X10 Bold" panose="020D0604000000000000" pitchFamily="50" charset="-127"/>
                  <a:sym typeface="Arial"/>
                </a:rPr>
                <a:t>Gamification</a:t>
              </a:r>
              <a:endParaRPr sz="4400" b="1" i="0" u="none" strike="noStrike" cap="none" dirty="0">
                <a:solidFill>
                  <a:schemeClr val="accent2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endParaRPr>
            </a:p>
          </p:txBody>
        </p:sp>
        <p:sp>
          <p:nvSpPr>
            <p:cNvPr id="185" name="Google Shape;185;p20"/>
            <p:cNvSpPr txBox="1"/>
            <p:nvPr/>
          </p:nvSpPr>
          <p:spPr>
            <a:xfrm>
              <a:off x="1469451" y="4265409"/>
              <a:ext cx="8991033" cy="907941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ko-KR" sz="2300" b="1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다양한 분야에서 </a:t>
              </a:r>
              <a:r>
                <a:rPr lang="ko-KR" sz="3000" b="1" i="0" u="none" strike="noStrike" cap="none" dirty="0">
                  <a:solidFill>
                    <a:srgbClr val="F6B26B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관심</a:t>
              </a:r>
              <a:r>
                <a:rPr lang="ko-KR" sz="2300" b="1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 유도, </a:t>
              </a:r>
              <a:r>
                <a:rPr lang="ko-KR" sz="3000" b="1" i="0" u="none" strike="noStrike" cap="none" dirty="0">
                  <a:solidFill>
                    <a:srgbClr val="F6B26B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지식</a:t>
              </a:r>
              <a:r>
                <a:rPr lang="ko-KR" sz="3000" b="1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 </a:t>
              </a:r>
              <a:r>
                <a:rPr lang="ko-KR" sz="3000" b="1" i="0" u="none" strike="noStrike" cap="none" dirty="0">
                  <a:solidFill>
                    <a:srgbClr val="F6B26B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전달</a:t>
              </a:r>
              <a:r>
                <a:rPr lang="ko-KR" sz="2300" b="1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 및 교육,</a:t>
              </a:r>
              <a:endParaRPr sz="14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300"/>
                <a:buFont typeface="Arial"/>
                <a:buNone/>
              </a:pPr>
              <a:r>
                <a:rPr lang="ko-KR" sz="2300" b="1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행동변화 등을 위해 게임을 활용하는 것</a:t>
              </a:r>
              <a:endParaRPr sz="14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</p:txBody>
        </p:sp>
      </p:grpSp>
      <p:sp>
        <p:nvSpPr>
          <p:cNvPr id="186" name="Google Shape;186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7</a:t>
            </a:fld>
            <a:endParaRPr/>
          </a:p>
        </p:txBody>
      </p:sp>
      <p:sp>
        <p:nvSpPr>
          <p:cNvPr id="187" name="Google Shape;187;p20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 dirty="0" err="1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Gamification</a:t>
            </a:r>
            <a:endParaRPr sz="1400" b="0" i="0" u="none" strike="noStrike" cap="none" dirty="0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188" name="Google Shape;188;p20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01. 주제 선정 배경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189" name="Google Shape;189;p20"/>
          <p:cNvCxnSpPr/>
          <p:nvPr/>
        </p:nvCxnSpPr>
        <p:spPr>
          <a:xfrm rot="10800000" flipH="1">
            <a:off x="1180933" y="987348"/>
            <a:ext cx="20781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90" name="Google Shape;190;p20"/>
          <p:cNvCxnSpPr/>
          <p:nvPr/>
        </p:nvCxnSpPr>
        <p:spPr>
          <a:xfrm>
            <a:off x="104308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EC5D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91" name="Google Shape;191;p20"/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92" name="Google Shape;192;p20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193" name="Google Shape;193;p20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8" name="Google Shape;198;p23"/>
          <p:cNvGrpSpPr/>
          <p:nvPr/>
        </p:nvGrpSpPr>
        <p:grpSpPr>
          <a:xfrm>
            <a:off x="3918851" y="1334400"/>
            <a:ext cx="4354200" cy="2842084"/>
            <a:chOff x="3918851" y="1334400"/>
            <a:chExt cx="4354200" cy="2842084"/>
          </a:xfrm>
        </p:grpSpPr>
        <p:sp>
          <p:nvSpPr>
            <p:cNvPr id="199" name="Google Shape;199;p23"/>
            <p:cNvSpPr/>
            <p:nvPr/>
          </p:nvSpPr>
          <p:spPr>
            <a:xfrm>
              <a:off x="4397829" y="1334400"/>
              <a:ext cx="3396343" cy="2842084"/>
            </a:xfrm>
            <a:prstGeom prst="ellipse">
              <a:avLst/>
            </a:prstGeom>
            <a:solidFill>
              <a:srgbClr val="FBE4D4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</p:txBody>
        </p:sp>
        <p:sp>
          <p:nvSpPr>
            <p:cNvPr id="200" name="Google Shape;200;p23"/>
            <p:cNvSpPr txBox="1"/>
            <p:nvPr/>
          </p:nvSpPr>
          <p:spPr>
            <a:xfrm>
              <a:off x="3918851" y="2330975"/>
              <a:ext cx="4354200" cy="523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900"/>
                <a:buFont typeface="Arial"/>
                <a:buNone/>
              </a:pPr>
              <a:r>
                <a:rPr lang="ko-KR" sz="2900" b="1" i="0" u="none" strike="noStrike" cap="none" dirty="0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능동적 참여 유도</a:t>
              </a:r>
              <a:endParaRPr sz="2900" b="0" i="0" u="none" strike="noStrike" cap="none" dirty="0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</p:txBody>
        </p:sp>
      </p:grpSp>
      <p:grpSp>
        <p:nvGrpSpPr>
          <p:cNvPr id="201" name="Google Shape;201;p23"/>
          <p:cNvGrpSpPr/>
          <p:nvPr/>
        </p:nvGrpSpPr>
        <p:grpSpPr>
          <a:xfrm>
            <a:off x="2923666" y="3205832"/>
            <a:ext cx="3396343" cy="2842084"/>
            <a:chOff x="2923666" y="3205832"/>
            <a:chExt cx="3396343" cy="2842084"/>
          </a:xfrm>
        </p:grpSpPr>
        <p:sp>
          <p:nvSpPr>
            <p:cNvPr id="202" name="Google Shape;202;p23"/>
            <p:cNvSpPr/>
            <p:nvPr/>
          </p:nvSpPr>
          <p:spPr>
            <a:xfrm>
              <a:off x="2923666" y="3205832"/>
              <a:ext cx="3396343" cy="2842084"/>
            </a:xfrm>
            <a:prstGeom prst="ellipse">
              <a:avLst/>
            </a:prstGeom>
            <a:solidFill>
              <a:srgbClr val="DDEAF6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</p:txBody>
        </p:sp>
        <p:sp>
          <p:nvSpPr>
            <p:cNvPr id="203" name="Google Shape;203;p23"/>
            <p:cNvSpPr txBox="1"/>
            <p:nvPr/>
          </p:nvSpPr>
          <p:spPr>
            <a:xfrm>
              <a:off x="3250237" y="4024800"/>
              <a:ext cx="27432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ko-KR" sz="3500" b="1" i="0" u="none" strike="noStrike" cap="none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Smart Learning</a:t>
              </a:r>
              <a:endParaRPr sz="3500" b="0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</p:txBody>
        </p:sp>
      </p:grpSp>
      <p:grpSp>
        <p:nvGrpSpPr>
          <p:cNvPr id="204" name="Google Shape;204;p23"/>
          <p:cNvGrpSpPr/>
          <p:nvPr/>
        </p:nvGrpSpPr>
        <p:grpSpPr>
          <a:xfrm>
            <a:off x="5871992" y="3205832"/>
            <a:ext cx="3396343" cy="2842084"/>
            <a:chOff x="5871992" y="3205832"/>
            <a:chExt cx="3396343" cy="2842084"/>
          </a:xfrm>
        </p:grpSpPr>
        <p:sp>
          <p:nvSpPr>
            <p:cNvPr id="205" name="Google Shape;205;p23"/>
            <p:cNvSpPr/>
            <p:nvPr/>
          </p:nvSpPr>
          <p:spPr>
            <a:xfrm>
              <a:off x="5871992" y="3205832"/>
              <a:ext cx="3396343" cy="2842084"/>
            </a:xfrm>
            <a:prstGeom prst="ellipse">
              <a:avLst/>
            </a:prstGeom>
            <a:solidFill>
              <a:srgbClr val="FFF2CC"/>
            </a:solidFill>
            <a:ln w="76200" cap="flat" cmpd="sng">
              <a:solidFill>
                <a:schemeClr val="lt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</p:txBody>
        </p:sp>
        <p:sp>
          <p:nvSpPr>
            <p:cNvPr id="206" name="Google Shape;206;p23"/>
            <p:cNvSpPr txBox="1"/>
            <p:nvPr/>
          </p:nvSpPr>
          <p:spPr>
            <a:xfrm>
              <a:off x="6016124" y="4311400"/>
              <a:ext cx="3108000" cy="630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500"/>
                <a:buFont typeface="Arial"/>
                <a:buNone/>
              </a:pPr>
              <a:r>
                <a:rPr lang="ko-KR" sz="3500" b="1" i="0" u="none" strike="noStrike" cap="none">
                  <a:solidFill>
                    <a:schemeClr val="dk1"/>
                  </a:solidFill>
                  <a:latin typeface="10X10" panose="020D0604000000000000" pitchFamily="50" charset="-127"/>
                  <a:ea typeface="10X10" panose="020D0604000000000000" pitchFamily="50" charset="-127"/>
                  <a:sym typeface="Arial"/>
                </a:rPr>
                <a:t>Gamification</a:t>
              </a:r>
              <a:endParaRPr sz="3500" b="1" i="0" u="none" strike="noStrike" cap="none">
                <a:solidFill>
                  <a:schemeClr val="dk1"/>
                </a:solidFill>
                <a:latin typeface="10X10" panose="020D0604000000000000" pitchFamily="50" charset="-127"/>
                <a:ea typeface="10X10" panose="020D0604000000000000" pitchFamily="50" charset="-127"/>
                <a:sym typeface="Arial"/>
              </a:endParaRPr>
            </a:p>
          </p:txBody>
        </p:sp>
      </p:grpSp>
      <p:sp>
        <p:nvSpPr>
          <p:cNvPr id="207" name="Google Shape;207;p2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 altLang="ko-KR"/>
              <a:t>8</a:t>
            </a:fld>
            <a:endParaRPr/>
          </a:p>
        </p:txBody>
      </p:sp>
      <p:sp>
        <p:nvSpPr>
          <p:cNvPr id="208" name="Google Shape;208;p23"/>
          <p:cNvSpPr txBox="1"/>
          <p:nvPr/>
        </p:nvSpPr>
        <p:spPr>
          <a:xfrm>
            <a:off x="1180927" y="1025975"/>
            <a:ext cx="2277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기대효과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571675" y="564275"/>
            <a:ext cx="29694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ko-KR" sz="24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01. 주제 선정 배경</a:t>
            </a:r>
            <a:endParaRPr sz="14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cxnSp>
        <p:nvCxnSpPr>
          <p:cNvPr id="210" name="Google Shape;210;p23"/>
          <p:cNvCxnSpPr/>
          <p:nvPr/>
        </p:nvCxnSpPr>
        <p:spPr>
          <a:xfrm rot="10800000" flipH="1">
            <a:off x="1180933" y="987348"/>
            <a:ext cx="2078100" cy="18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211" name="Google Shape;211;p23"/>
          <p:cNvCxnSpPr/>
          <p:nvPr/>
        </p:nvCxnSpPr>
        <p:spPr>
          <a:xfrm>
            <a:off x="104308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EC5D5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12" name="Google Shape;212;p23"/>
          <p:cNvCxnSpPr/>
          <p:nvPr/>
        </p:nvCxnSpPr>
        <p:spPr>
          <a:xfrm>
            <a:off x="10858459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13" name="Google Shape;213;p23"/>
          <p:cNvCxnSpPr/>
          <p:nvPr/>
        </p:nvCxnSpPr>
        <p:spPr>
          <a:xfrm>
            <a:off x="11286026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  <p:cxnSp>
        <p:nvCxnSpPr>
          <p:cNvPr id="214" name="Google Shape;214;p23"/>
          <p:cNvCxnSpPr/>
          <p:nvPr/>
        </p:nvCxnSpPr>
        <p:spPr>
          <a:xfrm>
            <a:off x="11713592" y="144941"/>
            <a:ext cx="360000" cy="0"/>
          </a:xfrm>
          <a:prstGeom prst="straightConnector1">
            <a:avLst/>
          </a:prstGeom>
          <a:noFill/>
          <a:ln w="44450" cap="rnd" cmpd="sng">
            <a:solidFill>
              <a:srgbClr val="7C7878"/>
            </a:solidFill>
            <a:prstDash val="solid"/>
            <a:round/>
            <a:headEnd type="none" w="sm" len="sm"/>
            <a:tailEnd type="none" w="sm" len="sm"/>
          </a:ln>
          <a:effectLst>
            <a:outerShdw blurRad="50800" dist="38100" dir="5400000" algn="t" rotWithShape="0">
              <a:srgbClr val="000000">
                <a:alpha val="40000"/>
              </a:srgbClr>
            </a:outerShdw>
          </a:effec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 altLang="ko-KR"/>
              <a:t>9</a:t>
            </a:fld>
            <a:endParaRPr/>
          </a:p>
        </p:txBody>
      </p:sp>
      <p:sp>
        <p:nvSpPr>
          <p:cNvPr id="220" name="Google Shape;220;p24"/>
          <p:cNvSpPr/>
          <p:nvPr/>
        </p:nvSpPr>
        <p:spPr>
          <a:xfrm>
            <a:off x="4000499" y="3169741"/>
            <a:ext cx="4200000" cy="473400"/>
          </a:xfrm>
          <a:prstGeom prst="rect">
            <a:avLst/>
          </a:prstGeom>
          <a:solidFill>
            <a:schemeClr val="accent4"/>
          </a:solidFill>
          <a:ln w="12700" cap="flat" cmpd="sng">
            <a:solidFill>
              <a:srgbClr val="F2E2A9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ko-KR" sz="2000" b="1" i="0" u="none" strike="noStrike" cap="none">
                <a:solidFill>
                  <a:schemeClr val="lt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작품 설명</a:t>
            </a:r>
            <a:endParaRPr sz="1400" b="1" i="0" u="none" strike="noStrike" cap="none">
              <a:solidFill>
                <a:srgbClr val="000000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21" name="Google Shape;221;p24"/>
          <p:cNvSpPr txBox="1"/>
          <p:nvPr/>
        </p:nvSpPr>
        <p:spPr>
          <a:xfrm>
            <a:off x="5061900" y="3751925"/>
            <a:ext cx="2068200" cy="14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작품 설명</a:t>
            </a:r>
            <a:endParaRPr sz="18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주요 사용 기술</a:t>
            </a:r>
            <a:endParaRPr sz="18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  <a:p>
            <a:pPr marL="285750" marR="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ko-KR" sz="1800" b="0" i="0" u="none" strike="noStrike" cap="none">
                <a:solidFill>
                  <a:schemeClr val="dk1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소개 영상</a:t>
            </a:r>
            <a:endParaRPr sz="1800" b="0" i="0" u="none" strike="noStrike" cap="none">
              <a:solidFill>
                <a:schemeClr val="dk1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  <p:sp>
        <p:nvSpPr>
          <p:cNvPr id="222" name="Google Shape;222;p24"/>
          <p:cNvSpPr txBox="1"/>
          <p:nvPr/>
        </p:nvSpPr>
        <p:spPr>
          <a:xfrm>
            <a:off x="3924300" y="2271475"/>
            <a:ext cx="1667100" cy="85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lang="ko-KR" sz="6000" b="1" i="0" u="none" strike="noStrike" cap="none">
                <a:solidFill>
                  <a:schemeClr val="accent4"/>
                </a:solidFill>
                <a:latin typeface="10X10 Bold" panose="020D0604000000000000" pitchFamily="50" charset="-127"/>
                <a:ea typeface="10X10 Bold" panose="020D0604000000000000" pitchFamily="50" charset="-127"/>
                <a:sym typeface="Arial"/>
              </a:rPr>
              <a:t>02</a:t>
            </a:r>
            <a:endParaRPr sz="6000" b="1" i="0" u="none" strike="noStrike" cap="none">
              <a:solidFill>
                <a:schemeClr val="accent4"/>
              </a:solidFill>
              <a:latin typeface="10X10 Bold" panose="020D0604000000000000" pitchFamily="50" charset="-127"/>
              <a:ea typeface="10X10 Bold" panose="020D0604000000000000" pitchFamily="50" charset="-127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오늘의PPT색상테마_050">
      <a:dk1>
        <a:srgbClr val="3A3838"/>
      </a:dk1>
      <a:lt1>
        <a:srgbClr val="FFFFFF"/>
      </a:lt1>
      <a:dk2>
        <a:srgbClr val="8A8686"/>
      </a:dk2>
      <a:lt2>
        <a:srgbClr val="F2F2F2"/>
      </a:lt2>
      <a:accent1>
        <a:srgbClr val="246A7F"/>
      </a:accent1>
      <a:accent2>
        <a:srgbClr val="7EC5D5"/>
      </a:accent2>
      <a:accent3>
        <a:srgbClr val="AAE1BF"/>
      </a:accent3>
      <a:accent4>
        <a:srgbClr val="F2E2A9"/>
      </a:accent4>
      <a:accent5>
        <a:srgbClr val="E4D3C6"/>
      </a:accent5>
      <a:accent6>
        <a:srgbClr val="C5A084"/>
      </a:accent6>
      <a:hlink>
        <a:srgbClr val="654F44"/>
      </a:hlink>
      <a:folHlink>
        <a:srgbClr val="654F44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74</TotalTime>
  <Words>800</Words>
  <Application>Microsoft Office PowerPoint</Application>
  <PresentationFormat>와이드스크린</PresentationFormat>
  <Paragraphs>242</Paragraphs>
  <Slides>34</Slides>
  <Notes>34</Notes>
  <HiddenSlides>0</HiddenSlides>
  <MMClips>6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40" baseType="lpstr">
      <vt:lpstr>Arial</vt:lpstr>
      <vt:lpstr>10X10</vt:lpstr>
      <vt:lpstr>Malgun Gothic</vt:lpstr>
      <vt:lpstr>10X10 Bold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hyeran kang</dc:creator>
  <cp:lastModifiedBy>이예지</cp:lastModifiedBy>
  <cp:revision>21</cp:revision>
  <dcterms:created xsi:type="dcterms:W3CDTF">2017-05-29T09:12:16Z</dcterms:created>
  <dcterms:modified xsi:type="dcterms:W3CDTF">2020-09-22T13:38:22Z</dcterms:modified>
</cp:coreProperties>
</file>